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79" r:id="rId2"/>
    <p:sldId id="266" r:id="rId3"/>
    <p:sldId id="267" r:id="rId4"/>
    <p:sldId id="268" r:id="rId5"/>
    <p:sldId id="269" r:id="rId6"/>
    <p:sldId id="270" r:id="rId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F33"/>
    <a:srgbClr val="A0D664"/>
    <a:srgbClr val="B0CD47"/>
    <a:srgbClr val="FFF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33" autoAdjust="0"/>
  </p:normalViewPr>
  <p:slideViewPr>
    <p:cSldViewPr>
      <p:cViewPr varScale="1">
        <p:scale>
          <a:sx n="60" d="100"/>
          <a:sy n="60" d="100"/>
        </p:scale>
        <p:origin x="160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08A44D9-30F4-4AF3-BD6F-0638A2A0A36E}" type="datetimeFigureOut">
              <a:rPr lang="en-US"/>
              <a:pPr>
                <a:defRPr/>
              </a:pPr>
              <a:t>2/19/2020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7DB4B45-2AFA-499C-91C8-D025A92E930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DB4B45-2AFA-499C-91C8-D025A92E930E}" type="slidenum">
              <a:rPr lang="en-US" smtClean="0"/>
              <a:pPr>
                <a:defRPr/>
              </a:pPr>
              <a:t>1</a:t>
            </a:fld>
            <a:endParaRPr lang="en-US"/>
          </a:p>
        </p:txBody>
      </p:sp>
    </p:spTree>
    <p:extLst>
      <p:ext uri="{BB962C8B-B14F-4D97-AF65-F5344CB8AC3E}">
        <p14:creationId xmlns:p14="http://schemas.microsoft.com/office/powerpoint/2010/main" val="759063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Any fruit or 100% fruit juice counts as part of the fruit group.  Fruits may be fresh, canned, frozen or dried.  They may be whole, cut up or pureed.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9155FE-8DEA-44AA-B4E7-C2DC50CA4592}"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Any vegetable or 100% vegetable juice counts as a member of the vegetable group.  Vegetables may be raw or cooked, fresh, frozen, canned or dried/dehydrated.  They may be whole, cut up or mashed.</a:t>
            </a:r>
          </a:p>
          <a:p>
            <a:pPr fontAlgn="auto">
              <a:spcBef>
                <a:spcPts val="0"/>
              </a:spcBef>
              <a:spcAft>
                <a:spcPts val="0"/>
              </a:spcAft>
              <a:defRPr/>
            </a:pPr>
            <a:endParaRPr lang="en-US" dirty="0" smtClean="0"/>
          </a:p>
          <a:p>
            <a:pPr fontAlgn="auto">
              <a:spcBef>
                <a:spcPts val="0"/>
              </a:spcBef>
              <a:spcAft>
                <a:spcPts val="0"/>
              </a:spcAft>
              <a:defRPr/>
            </a:pPr>
            <a:r>
              <a:rPr lang="en-US" dirty="0" smtClean="0"/>
              <a:t>Vegetables are organized into five sub-groups based on their nutrient content:</a:t>
            </a:r>
          </a:p>
          <a:p>
            <a:pPr marL="228600" indent="-228600" fontAlgn="auto">
              <a:spcBef>
                <a:spcPts val="0"/>
              </a:spcBef>
              <a:spcAft>
                <a:spcPts val="0"/>
              </a:spcAft>
              <a:buFontTx/>
              <a:buAutoNum type="arabicPeriod"/>
              <a:defRPr/>
            </a:pPr>
            <a:r>
              <a:rPr lang="en-US" dirty="0" smtClean="0"/>
              <a:t>Dark Green Vegetables:  broccoli, dark green leafy lettuce, spinach</a:t>
            </a:r>
          </a:p>
          <a:p>
            <a:pPr marL="228600" indent="-228600" fontAlgn="auto">
              <a:spcBef>
                <a:spcPts val="0"/>
              </a:spcBef>
              <a:spcAft>
                <a:spcPts val="0"/>
              </a:spcAft>
              <a:buFontTx/>
              <a:buAutoNum type="arabicPeriod"/>
              <a:defRPr/>
            </a:pPr>
            <a:r>
              <a:rPr lang="en-US" dirty="0" smtClean="0"/>
              <a:t>Red and Orange Vegetables:  squash, carrots, pumpkin, tomatoes, red peppers, sweet potatoes</a:t>
            </a:r>
          </a:p>
          <a:p>
            <a:pPr marL="228600" indent="-228600" fontAlgn="auto">
              <a:spcBef>
                <a:spcPts val="0"/>
              </a:spcBef>
              <a:spcAft>
                <a:spcPts val="0"/>
              </a:spcAft>
              <a:buFontTx/>
              <a:buAutoNum type="arabicPeriod"/>
              <a:defRPr/>
            </a:pPr>
            <a:r>
              <a:rPr lang="en-US" dirty="0" smtClean="0"/>
              <a:t>Beans and Peas:  black beans, pinto beans, kidney beans, soy beans, lentil beans, split peas </a:t>
            </a:r>
          </a:p>
          <a:p>
            <a:pPr marL="228600" indent="-228600" fontAlgn="auto">
              <a:spcBef>
                <a:spcPts val="0"/>
              </a:spcBef>
              <a:spcAft>
                <a:spcPts val="0"/>
              </a:spcAft>
              <a:buFontTx/>
              <a:buAutoNum type="arabicPeriod"/>
              <a:defRPr/>
            </a:pPr>
            <a:r>
              <a:rPr lang="en-US" dirty="0" smtClean="0"/>
              <a:t>Starchy Vegetables:  corn, green peas, lima beans, potatoes</a:t>
            </a:r>
          </a:p>
          <a:p>
            <a:pPr marL="228600" indent="-228600" fontAlgn="auto">
              <a:spcBef>
                <a:spcPts val="0"/>
              </a:spcBef>
              <a:spcAft>
                <a:spcPts val="0"/>
              </a:spcAft>
              <a:buFontTx/>
              <a:buAutoNum type="arabicPeriod"/>
              <a:defRPr/>
            </a:pPr>
            <a:r>
              <a:rPr lang="en-US" dirty="0" smtClean="0"/>
              <a:t>Other Vegetables:  artichokes, asparagus, avocados, beets, Brussels sprouts, cabbage, cauliflower, celery, cucumbers, eggplant, green beans, peppers, iceberg lettuce, mushrooms, onions, zucchini  </a:t>
            </a:r>
          </a:p>
          <a:p>
            <a:pPr marL="228600" indent="-228600" fontAlgn="auto">
              <a:spcBef>
                <a:spcPts val="0"/>
              </a:spcBef>
              <a:spcAft>
                <a:spcPts val="0"/>
              </a:spcAft>
              <a:buFontTx/>
              <a:buAutoNum type="arabicPeriod"/>
              <a:defRPr/>
            </a:pPr>
            <a:endParaRPr lang="en-US" dirty="0" smtClean="0"/>
          </a:p>
          <a:p>
            <a:pPr marL="228600" indent="-228600" fontAlgn="auto">
              <a:spcBef>
                <a:spcPts val="0"/>
              </a:spcBef>
              <a:spcAft>
                <a:spcPts val="0"/>
              </a:spcAft>
              <a:defRPr/>
            </a:pPr>
            <a:r>
              <a:rPr lang="en-US" dirty="0"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46BACA-C31F-417E-BAD4-D6BB35A84617}"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All foods made from meat, poultry, seafood, beans and peas, eggs, processed soy products, nuts and seeds are considered part of the protein food group.  Beans and peas are also part of the vegetable group.  </a:t>
            </a:r>
          </a:p>
          <a:p>
            <a:pPr>
              <a:spcBef>
                <a:spcPct val="0"/>
              </a:spcBef>
            </a:pPr>
            <a:endParaRPr lang="en-US" dirty="0" smtClean="0"/>
          </a:p>
          <a:p>
            <a:pPr>
              <a:spcBef>
                <a:spcPct val="0"/>
              </a:spcBef>
            </a:pPr>
            <a:r>
              <a:rPr lang="en-US" dirty="0" smtClean="0"/>
              <a:t>Select a variety of protein foods to improve nutrient intake and health benefits, including at least 8 oz. of cooked seafood per week.  </a:t>
            </a:r>
          </a:p>
          <a:p>
            <a:pPr>
              <a:spcBef>
                <a:spcPct val="0"/>
              </a:spcBef>
            </a:pPr>
            <a:endParaRPr lang="en-US" dirty="0" smtClean="0"/>
          </a:p>
          <a:p>
            <a:pPr>
              <a:spcBef>
                <a:spcPct val="0"/>
              </a:spcBef>
            </a:pPr>
            <a:r>
              <a:rPr lang="en-US" dirty="0" smtClean="0"/>
              <a:t>Examples:</a:t>
            </a:r>
          </a:p>
          <a:p>
            <a:pPr>
              <a:spcBef>
                <a:spcPct val="0"/>
              </a:spcBef>
            </a:pPr>
            <a:r>
              <a:rPr lang="en-US" dirty="0" smtClean="0"/>
              <a:t>Meats:  lean cuts of beef, ham, pork or veal</a:t>
            </a:r>
          </a:p>
          <a:p>
            <a:pPr>
              <a:spcBef>
                <a:spcPct val="0"/>
              </a:spcBef>
            </a:pPr>
            <a:r>
              <a:rPr lang="en-US" dirty="0" smtClean="0"/>
              <a:t>Eggs</a:t>
            </a:r>
          </a:p>
          <a:p>
            <a:pPr>
              <a:spcBef>
                <a:spcPct val="0"/>
              </a:spcBef>
            </a:pPr>
            <a:r>
              <a:rPr lang="en-US" dirty="0" smtClean="0"/>
              <a:t>Beans and Peas  </a:t>
            </a:r>
          </a:p>
          <a:p>
            <a:pPr>
              <a:spcBef>
                <a:spcPct val="0"/>
              </a:spcBef>
            </a:pPr>
            <a:r>
              <a:rPr lang="en-US" dirty="0" smtClean="0"/>
              <a:t>Processed Soy Products:  tofu, veggie burgers, TVP (Textured Vegetable Protein)</a:t>
            </a:r>
          </a:p>
          <a:p>
            <a:pPr>
              <a:spcBef>
                <a:spcPct val="0"/>
              </a:spcBef>
            </a:pPr>
            <a:r>
              <a:rPr lang="en-US" dirty="0" smtClean="0"/>
              <a:t>Poultry:  chicken, duck, goose, turkey</a:t>
            </a:r>
          </a:p>
          <a:p>
            <a:pPr>
              <a:spcBef>
                <a:spcPct val="0"/>
              </a:spcBef>
            </a:pPr>
            <a:r>
              <a:rPr lang="en-US" dirty="0" smtClean="0"/>
              <a:t>Nuts and Seeds:  almonds, cashews, peanuts, sesame seeds, walnuts</a:t>
            </a:r>
          </a:p>
          <a:p>
            <a:pPr>
              <a:spcBef>
                <a:spcPct val="0"/>
              </a:spcBef>
            </a:pPr>
            <a:r>
              <a:rPr lang="en-US" dirty="0" smtClean="0"/>
              <a:t>Seafood:  catfish, cod, flounder, halibut, salmon, tuna, trout</a:t>
            </a:r>
          </a:p>
          <a:p>
            <a:pPr>
              <a:spcBef>
                <a:spcPct val="0"/>
              </a:spcBef>
            </a:pPr>
            <a:r>
              <a:rPr lang="en-US" dirty="0" smtClean="0"/>
              <a:t>Shellfish and Canned Fish:  clams, crabs, lobsters, shrimp, calamari, anchovies, sardines</a:t>
            </a:r>
          </a:p>
          <a:p>
            <a:pPr>
              <a:spcBef>
                <a:spcPct val="0"/>
              </a:spcBef>
            </a:pPr>
            <a:endParaRPr lang="en-US" dirty="0" smtClean="0"/>
          </a:p>
          <a:p>
            <a:pPr>
              <a:spcBef>
                <a:spcPct val="0"/>
              </a:spcBef>
            </a:pPr>
            <a:r>
              <a:rPr lang="en-US" dirty="0"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dirty="0" smtClean="0"/>
          </a:p>
          <a:p>
            <a:pPr>
              <a:spcBef>
                <a:spcPct val="0"/>
              </a:spcBef>
            </a:pPr>
            <a:r>
              <a:rPr lang="en-US" dirty="0"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DA21A9-1B1B-4CC3-81B9-01C06BCB6049}"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Grains are divided into two subgroups:</a:t>
            </a:r>
          </a:p>
          <a:p>
            <a:pPr>
              <a:spcBef>
                <a:spcPct val="0"/>
              </a:spcBef>
            </a:pPr>
            <a:endParaRPr lang="en-US" smtClean="0"/>
          </a:p>
          <a:p>
            <a:pPr>
              <a:spcBef>
                <a:spcPct val="0"/>
              </a:spcBef>
            </a:pPr>
            <a:r>
              <a:rPr lang="en-US" u="sng" smtClean="0"/>
              <a:t>Whole Grains</a:t>
            </a:r>
            <a:r>
              <a:rPr lang="en-US" smtClean="0"/>
              <a:t>:  contain the entire grain kernel (bran, germ and endosperm)</a:t>
            </a:r>
          </a:p>
          <a:p>
            <a:pPr>
              <a:spcBef>
                <a:spcPct val="0"/>
              </a:spcBef>
            </a:pPr>
            <a:r>
              <a:rPr lang="en-US" smtClean="0"/>
              <a:t>Examples:  whole wheat flour, cracked wheat, oatmeal, brown rice</a:t>
            </a:r>
          </a:p>
          <a:p>
            <a:pPr>
              <a:spcBef>
                <a:spcPct val="0"/>
              </a:spcBef>
            </a:pPr>
            <a:endParaRPr lang="en-US" smtClean="0"/>
          </a:p>
          <a:p>
            <a:pPr>
              <a:spcBef>
                <a:spcPct val="0"/>
              </a:spcBef>
            </a:pPr>
            <a:r>
              <a:rPr lang="en-US" u="sng" smtClean="0"/>
              <a:t>Refined Grains</a:t>
            </a:r>
            <a:r>
              <a:rPr lang="en-US" smtClean="0"/>
              <a:t>:  have been milled (a process that removes the bran and germ).  This is done to give grains a finer texture and improve their shelf life, but it also removes dietary fiber, iron and many B-Vitamins.</a:t>
            </a:r>
          </a:p>
          <a:p>
            <a:pPr>
              <a:spcBef>
                <a:spcPct val="0"/>
              </a:spcBef>
            </a:pPr>
            <a:r>
              <a:rPr lang="en-US" smtClean="0"/>
              <a:t>Examples:  white flour, white rice, spaghetti, pretzels, crackers, breakfast cereals</a:t>
            </a:r>
          </a:p>
          <a:p>
            <a:pPr>
              <a:spcBef>
                <a:spcPct val="0"/>
              </a:spcBef>
            </a:pPr>
            <a:r>
              <a:rPr lang="en-US" smtClean="0"/>
              <a:t>*Note:  Most refined grains are enriched.  This means certain B-Vitamins and Iron are added back in after processing.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D7C45F-A34E-4483-B7FD-07D1EDC405E9}"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fluid milk products and many foods made from milk are considered part of this group.</a:t>
            </a:r>
          </a:p>
          <a:p>
            <a:pPr>
              <a:spcBef>
                <a:spcPct val="0"/>
              </a:spcBef>
            </a:pPr>
            <a:endParaRPr lang="en-US" smtClean="0"/>
          </a:p>
          <a:p>
            <a:pPr>
              <a:spcBef>
                <a:spcPct val="0"/>
              </a:spcBef>
            </a:pPr>
            <a:r>
              <a:rPr lang="en-US" smtClean="0"/>
              <a:t>Foods made from milk that retain their calcium content are part of this group.</a:t>
            </a:r>
          </a:p>
          <a:p>
            <a:pPr>
              <a:spcBef>
                <a:spcPct val="0"/>
              </a:spcBef>
            </a:pPr>
            <a:r>
              <a:rPr lang="en-US" smtClean="0"/>
              <a:t>Examples:  milk, flavored milks, yogurt, milk based desserts, cheese</a:t>
            </a:r>
          </a:p>
          <a:p>
            <a:pPr>
              <a:spcBef>
                <a:spcPct val="0"/>
              </a:spcBef>
            </a:pPr>
            <a:endParaRPr lang="en-US" smtClean="0"/>
          </a:p>
          <a:p>
            <a:pPr>
              <a:spcBef>
                <a:spcPct val="0"/>
              </a:spcBef>
            </a:pPr>
            <a:r>
              <a:rPr lang="en-US" smtClean="0"/>
              <a:t>Foods made from milk that have little or no calcium such as cream cheese, cream and butter, are not considered part of this group.  </a:t>
            </a:r>
          </a:p>
          <a:p>
            <a:pPr>
              <a:spcBef>
                <a:spcPct val="0"/>
              </a:spcBef>
            </a:pPr>
            <a:endParaRPr lang="en-US" smtClean="0"/>
          </a:p>
          <a:p>
            <a:pPr>
              <a:spcBef>
                <a:spcPct val="0"/>
              </a:spcBef>
            </a:pPr>
            <a:r>
              <a:rPr lang="en-US" smtClean="0"/>
              <a:t>*The serving amounts indicated on the chart above are appropriate for individuals who get less than 30 minutes per day of moderate physical exercise beyond normal daily activities.  Those who are more physically active may be able to consumer more while staying within calorie needs.  </a:t>
            </a:r>
          </a:p>
          <a:p>
            <a:pPr>
              <a:spcBef>
                <a:spcPct val="0"/>
              </a:spcBef>
            </a:pPr>
            <a:endParaRPr lang="en-US" smtClean="0"/>
          </a:p>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51C886-9166-4BAE-9F81-5327A29A7B71}"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5DF83C-E75F-4C6E-A211-4AC9E3BDF067}" type="datetimeFigureOut">
              <a:rPr lang="en-US"/>
              <a:pPr>
                <a:defRPr/>
              </a:pPr>
              <a:t>2/19/2020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AA34B5-BB2B-43B1-AFC2-0A66A75146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B1B3AD-D91A-4CDA-BDA9-49837AB2E262}" type="datetimeFigureOut">
              <a:rPr lang="en-US"/>
              <a:pPr>
                <a:defRPr/>
              </a:pPr>
              <a:t>2/19/2020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B4C18A-8465-4A92-92FD-7CFC48B94B8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38E11C-607C-4E5B-8296-58A58C6F67DE}" type="datetimeFigureOut">
              <a:rPr lang="en-US"/>
              <a:pPr>
                <a:defRPr/>
              </a:pPr>
              <a:t>2/19/2020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57752F-B9A8-4826-AA4C-80BB328CD3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5D2C8B-0123-480E-A647-527BBA1D6143}" type="datetimeFigureOut">
              <a:rPr lang="en-US"/>
              <a:pPr>
                <a:defRPr/>
              </a:pPr>
              <a:t>2/19/2020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7C6DDB-E4AF-4A37-9A9E-D96F7AC4D93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5C9748-2146-41E2-8590-5764DBE5EAD4}" type="datetimeFigureOut">
              <a:rPr lang="en-US"/>
              <a:pPr>
                <a:defRPr/>
              </a:pPr>
              <a:t>2/19/2020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778610-24D5-4B46-9E9E-62428EBACE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86233E-65C5-42E8-ABF5-25096181E41F}" type="datetimeFigureOut">
              <a:rPr lang="en-US"/>
              <a:pPr>
                <a:defRPr/>
              </a:pPr>
              <a:t>2/19/2020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ABB06B-5757-4590-AE74-51F7363EB1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2C36285-7F55-457B-9CB3-5231A21AFA3E}" type="datetimeFigureOut">
              <a:rPr lang="en-US"/>
              <a:pPr>
                <a:defRPr/>
              </a:pPr>
              <a:t>2/19/2020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8283BC-CFF6-43B5-9750-E5F0D1D1A4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8CA84F-F76D-40B9-B622-C1D704A40C46}" type="datetimeFigureOut">
              <a:rPr lang="en-US"/>
              <a:pPr>
                <a:defRPr/>
              </a:pPr>
              <a:t>2/19/2020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544AA8-464D-491D-BB66-5D4AF6DB4DE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A04A50-E758-4AAC-B094-8CC2962B1105}" type="datetimeFigureOut">
              <a:rPr lang="en-US"/>
              <a:pPr>
                <a:defRPr/>
              </a:pPr>
              <a:t>2/19/2020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7E1DD0-1B84-4C62-BACC-53DDC1075A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94709C-1696-4895-A25F-9394729E33D2}" type="datetimeFigureOut">
              <a:rPr lang="en-US"/>
              <a:pPr>
                <a:defRPr/>
              </a:pPr>
              <a:t>2/19/2020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E32131-74AD-4315-A9B6-7E071061F0A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902CE3-419A-47BB-AEF8-E5A7F529B69B}" type="datetimeFigureOut">
              <a:rPr lang="en-US"/>
              <a:pPr>
                <a:defRPr/>
              </a:pPr>
              <a:t>2/19/2020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218CEA-DED0-4C7C-B0EE-3AE58263BB8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01FBE0D-8B34-4ACB-8E84-D44F2E797819}" type="datetimeFigureOut">
              <a:rPr lang="en-US"/>
              <a:pPr>
                <a:defRPr/>
              </a:pPr>
              <a:t>2/19/2020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F8379F3-9375-4848-A85A-236BDF5C59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0CD4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4338" name="Group 6"/>
          <p:cNvGrpSpPr>
            <a:grpSpLocks/>
          </p:cNvGrpSpPr>
          <p:nvPr/>
        </p:nvGrpSpPr>
        <p:grpSpPr bwMode="auto">
          <a:xfrm>
            <a:off x="2019300" y="2170113"/>
            <a:ext cx="5105400" cy="4559300"/>
            <a:chOff x="2514600" y="2133600"/>
            <a:chExt cx="5334000" cy="4724400"/>
          </a:xfrm>
        </p:grpSpPr>
        <p:sp>
          <p:nvSpPr>
            <p:cNvPr id="6" name="Rectangle 5"/>
            <p:cNvSpPr/>
            <p:nvPr/>
          </p:nvSpPr>
          <p:spPr>
            <a:xfrm>
              <a:off x="2514600" y="2133600"/>
              <a:ext cx="5334000" cy="472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43" name="Picture 4"/>
            <p:cNvPicPr>
              <a:picLocks noChangeAspect="1" noChangeArrowheads="1"/>
            </p:cNvPicPr>
            <p:nvPr/>
          </p:nvPicPr>
          <p:blipFill>
            <a:blip r:embed="rId3"/>
            <a:srcRect l="10300" t="28590" r="11417" b="17406"/>
            <a:stretch>
              <a:fillRect/>
            </a:stretch>
          </p:blipFill>
          <p:spPr bwMode="auto">
            <a:xfrm>
              <a:off x="2781300" y="2348508"/>
              <a:ext cx="4800600" cy="4294585"/>
            </a:xfrm>
            <a:prstGeom prst="rect">
              <a:avLst/>
            </a:prstGeom>
            <a:noFill/>
            <a:ln w="9525">
              <a:noFill/>
              <a:miter lim="800000"/>
              <a:headEnd/>
              <a:tailEnd/>
            </a:ln>
          </p:spPr>
        </p:pic>
      </p:grpSp>
      <p:sp>
        <p:nvSpPr>
          <p:cNvPr id="7" name="Rectangle 6"/>
          <p:cNvSpPr/>
          <p:nvPr/>
        </p:nvSpPr>
        <p:spPr>
          <a:xfrm>
            <a:off x="495300" y="152400"/>
            <a:ext cx="8153400" cy="914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0" name="Title 1"/>
          <p:cNvSpPr>
            <a:spLocks noGrp="1"/>
          </p:cNvSpPr>
          <p:nvPr>
            <p:ph type="ctrTitle"/>
          </p:nvPr>
        </p:nvSpPr>
        <p:spPr>
          <a:xfrm>
            <a:off x="685800" y="217488"/>
            <a:ext cx="7772400" cy="925512"/>
          </a:xfrm>
        </p:spPr>
        <p:txBody>
          <a:bodyPr/>
          <a:lstStyle/>
          <a:p>
            <a:r>
              <a:rPr lang="en-US" smtClean="0">
                <a:latin typeface="Aharoni" pitchFamily="2" charset="-79"/>
                <a:cs typeface="Aharoni" pitchFamily="2" charset="-79"/>
              </a:rPr>
              <a:t>MyPlate</a:t>
            </a:r>
          </a:p>
        </p:txBody>
      </p:sp>
      <p:sp>
        <p:nvSpPr>
          <p:cNvPr id="14341" name="Subtitle 2"/>
          <p:cNvSpPr>
            <a:spLocks noGrp="1"/>
          </p:cNvSpPr>
          <p:nvPr>
            <p:ph type="subTitle" idx="1"/>
          </p:nvPr>
        </p:nvSpPr>
        <p:spPr>
          <a:xfrm>
            <a:off x="469900" y="1066800"/>
            <a:ext cx="9067800" cy="1752600"/>
          </a:xfrm>
        </p:spPr>
        <p:txBody>
          <a:bodyPr/>
          <a:lstStyle/>
          <a:p>
            <a:pPr marL="514350" indent="-514350" algn="l"/>
            <a:r>
              <a:rPr lang="en-US" sz="3000" b="1" smtClean="0">
                <a:solidFill>
                  <a:schemeClr val="tx1"/>
                </a:solidFill>
              </a:rPr>
              <a:t>- MyPlate was released in June 2011.</a:t>
            </a:r>
          </a:p>
          <a:p>
            <a:pPr marL="514350" indent="-514350" algn="l"/>
            <a:r>
              <a:rPr lang="en-US" sz="3000" b="1" smtClean="0">
                <a:solidFill>
                  <a:schemeClr val="tx1"/>
                </a:solidFill>
              </a:rPr>
              <a:t>- Recommendations are for 2 years of age and older.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15362" name="Title 1"/>
          <p:cNvSpPr>
            <a:spLocks noGrp="1"/>
          </p:cNvSpPr>
          <p:nvPr>
            <p:ph type="ctrTitle"/>
          </p:nvPr>
        </p:nvSpPr>
        <p:spPr>
          <a:xfrm>
            <a:off x="76200" y="53975"/>
            <a:ext cx="8991600" cy="1165225"/>
          </a:xfrm>
        </p:spPr>
        <p:txBody>
          <a:bodyPr/>
          <a:lstStyle/>
          <a:p>
            <a:r>
              <a:rPr lang="en-US" sz="6000" b="1" u="sng" smtClean="0"/>
              <a:t>Fruits Group</a:t>
            </a:r>
            <a:endParaRPr lang="en-US" smtClean="0"/>
          </a:p>
        </p:txBody>
      </p:sp>
      <p:sp>
        <p:nvSpPr>
          <p:cNvPr id="15363" name="Subtitle 2"/>
          <p:cNvSpPr>
            <a:spLocks noGrp="1"/>
          </p:cNvSpPr>
          <p:nvPr>
            <p:ph type="subTitle" idx="1"/>
          </p:nvPr>
        </p:nvSpPr>
        <p:spPr>
          <a:xfrm>
            <a:off x="0" y="1295400"/>
            <a:ext cx="4572000" cy="4876800"/>
          </a:xfrm>
        </p:spPr>
        <p:txBody>
          <a:bodyPr/>
          <a:lstStyle/>
          <a:p>
            <a:pPr marL="514350" indent="-514350" algn="l">
              <a:buFont typeface="Arial" charset="0"/>
              <a:buAutoNum type="arabicPeriod"/>
            </a:pPr>
            <a:r>
              <a:rPr lang="en-US" b="1" smtClean="0">
                <a:solidFill>
                  <a:schemeClr val="tx1"/>
                </a:solidFill>
              </a:rPr>
              <a:t>Use fruits as snacks, salads or desserts.</a:t>
            </a:r>
          </a:p>
          <a:p>
            <a:pPr marL="514350" indent="-514350" algn="l">
              <a:buFont typeface="Arial" charset="0"/>
              <a:buAutoNum type="arabicPeriod"/>
            </a:pPr>
            <a:r>
              <a:rPr lang="en-US" b="1" smtClean="0">
                <a:solidFill>
                  <a:schemeClr val="tx1"/>
                </a:solidFill>
              </a:rPr>
              <a:t>Choose whole or cut up fruits more often than fruit juice.</a:t>
            </a:r>
          </a:p>
          <a:p>
            <a:pPr marL="514350" indent="-514350" algn="l"/>
            <a:r>
              <a:rPr lang="en-US" b="1" u="sng" smtClean="0">
                <a:solidFill>
                  <a:schemeClr val="tx1"/>
                </a:solidFill>
              </a:rPr>
              <a:t>Key Consumer Message</a:t>
            </a:r>
            <a:r>
              <a:rPr lang="en-US" b="1" smtClean="0">
                <a:solidFill>
                  <a:schemeClr val="tx1"/>
                </a:solidFill>
              </a:rPr>
              <a:t>:</a:t>
            </a:r>
          </a:p>
          <a:p>
            <a:pPr marL="514350" indent="-514350" algn="l"/>
            <a:r>
              <a:rPr lang="en-US" b="1" smtClean="0">
                <a:solidFill>
                  <a:schemeClr val="tx1"/>
                </a:solidFill>
              </a:rPr>
              <a:t>	Make half your plate fruits and vegetables.  </a:t>
            </a:r>
          </a:p>
        </p:txBody>
      </p:sp>
      <p:pic>
        <p:nvPicPr>
          <p:cNvPr id="15364" name="Picture 5"/>
          <p:cNvPicPr>
            <a:picLocks noChangeAspect="1" noChangeArrowheads="1"/>
          </p:cNvPicPr>
          <p:nvPr/>
        </p:nvPicPr>
        <p:blipFill>
          <a:blip r:embed="rId3"/>
          <a:srcRect/>
          <a:stretch>
            <a:fillRect/>
          </a:stretch>
        </p:blipFill>
        <p:spPr bwMode="auto">
          <a:xfrm>
            <a:off x="4819650" y="1182688"/>
            <a:ext cx="3848100" cy="3498850"/>
          </a:xfrm>
          <a:prstGeom prst="rect">
            <a:avLst/>
          </a:prstGeom>
          <a:noFill/>
          <a:ln w="9525">
            <a:solidFill>
              <a:schemeClr val="tx1"/>
            </a:solidFill>
            <a:miter lim="800000"/>
            <a:headEnd/>
            <a:tailEnd/>
          </a:ln>
        </p:spPr>
      </p:pic>
      <p:graphicFrame>
        <p:nvGraphicFramePr>
          <p:cNvPr id="5" name="Table 4"/>
          <p:cNvGraphicFramePr>
            <a:graphicFrameLocks noGrp="1"/>
          </p:cNvGraphicFramePr>
          <p:nvPr/>
        </p:nvGraphicFramePr>
        <p:xfrm>
          <a:off x="4724400" y="4848225"/>
          <a:ext cx="4038600" cy="175260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5842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1 ½ c.</a:t>
                      </a:r>
                      <a:r>
                        <a:rPr lang="en-US" sz="2600" b="1" baseline="0" dirty="0" smtClean="0">
                          <a:solidFill>
                            <a:sysClr val="windowText" lastClr="000000"/>
                          </a:solidFill>
                        </a:rPr>
                        <a:t> </a:t>
                      </a:r>
                      <a:r>
                        <a:rPr lang="en-US" sz="2600" b="1" dirty="0" smtClean="0">
                          <a:solidFill>
                            <a:sysClr val="windowText" lastClr="000000"/>
                          </a:solidFill>
                        </a:rPr>
                        <a:t>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5842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1"/>
                  </a:ext>
                </a:extLst>
              </a:tr>
              <a:tr h="584200">
                <a:tc>
                  <a:txBody>
                    <a:bodyPr/>
                    <a:lstStyle/>
                    <a:p>
                      <a:pPr algn="ctr"/>
                      <a:r>
                        <a:rPr lang="en-US" sz="2600" b="1" dirty="0" smtClean="0">
                          <a:solidFill>
                            <a:sysClr val="windowText" lastClr="000000"/>
                          </a:solidFill>
                        </a:rPr>
                        <a:t>Girls 9-18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1</a:t>
                      </a:r>
                      <a:r>
                        <a:rPr lang="en-US" sz="2600" b="1" baseline="0" dirty="0" smtClean="0">
                          <a:solidFill>
                            <a:sysClr val="windowText" lastClr="000000"/>
                          </a:solidFill>
                        </a:rPr>
                        <a:t> ½ </a:t>
                      </a:r>
                      <a:r>
                        <a:rPr lang="en-US" sz="2600" b="1" dirty="0" smtClean="0">
                          <a:solidFill>
                            <a:sysClr val="windowText" lastClr="000000"/>
                          </a:solidFill>
                        </a:rPr>
                        <a:t>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17410" name="Title 1"/>
          <p:cNvSpPr>
            <a:spLocks noGrp="1"/>
          </p:cNvSpPr>
          <p:nvPr>
            <p:ph type="ctrTitle"/>
          </p:nvPr>
        </p:nvSpPr>
        <p:spPr>
          <a:xfrm>
            <a:off x="76200" y="53975"/>
            <a:ext cx="8991600" cy="1165225"/>
          </a:xfrm>
        </p:spPr>
        <p:txBody>
          <a:bodyPr/>
          <a:lstStyle/>
          <a:p>
            <a:r>
              <a:rPr lang="en-US" sz="6000" b="1" u="sng" smtClean="0"/>
              <a:t>Vegetables Group</a:t>
            </a:r>
            <a:endParaRPr lang="en-US" smtClean="0"/>
          </a:p>
        </p:txBody>
      </p:sp>
      <p:sp>
        <p:nvSpPr>
          <p:cNvPr id="17411" name="Subtitle 2"/>
          <p:cNvSpPr>
            <a:spLocks noGrp="1"/>
          </p:cNvSpPr>
          <p:nvPr>
            <p:ph type="subTitle" idx="1"/>
          </p:nvPr>
        </p:nvSpPr>
        <p:spPr>
          <a:xfrm>
            <a:off x="0" y="1295400"/>
            <a:ext cx="4572000" cy="4876800"/>
          </a:xfrm>
        </p:spPr>
        <p:txBody>
          <a:bodyPr/>
          <a:lstStyle/>
          <a:p>
            <a:pPr marL="514350" indent="-514350" algn="l">
              <a:buFont typeface="Arial" charset="0"/>
              <a:buAutoNum type="arabicPeriod"/>
            </a:pPr>
            <a:r>
              <a:rPr lang="en-US" b="1" smtClean="0">
                <a:solidFill>
                  <a:schemeClr val="tx1"/>
                </a:solidFill>
              </a:rPr>
              <a:t>Choose fresh, frozen, canned or dried.</a:t>
            </a:r>
          </a:p>
          <a:p>
            <a:pPr marL="514350" indent="-514350" algn="l">
              <a:buFont typeface="Arial" charset="0"/>
              <a:buAutoNum type="arabicPeriod"/>
            </a:pPr>
            <a:r>
              <a:rPr lang="en-US" b="1" smtClean="0">
                <a:solidFill>
                  <a:schemeClr val="tx1"/>
                </a:solidFill>
              </a:rPr>
              <a:t>Eat red, orange and dark green vegetables. </a:t>
            </a:r>
          </a:p>
          <a:p>
            <a:pPr marL="514350" indent="-514350" algn="l"/>
            <a:r>
              <a:rPr lang="en-US" b="1" u="sng" smtClean="0">
                <a:solidFill>
                  <a:schemeClr val="tx1"/>
                </a:solidFill>
              </a:rPr>
              <a:t>Key Consumer Message</a:t>
            </a:r>
            <a:r>
              <a:rPr lang="en-US" b="1" smtClean="0">
                <a:solidFill>
                  <a:schemeClr val="tx1"/>
                </a:solidFill>
              </a:rPr>
              <a:t>:</a:t>
            </a:r>
          </a:p>
          <a:p>
            <a:pPr marL="514350" indent="-514350" algn="l"/>
            <a:r>
              <a:rPr lang="en-US" b="1" smtClean="0">
                <a:solidFill>
                  <a:schemeClr val="tx1"/>
                </a:solidFill>
              </a:rPr>
              <a:t>	Make half your plate fruits and vegetables.  </a:t>
            </a:r>
          </a:p>
        </p:txBody>
      </p:sp>
      <p:pic>
        <p:nvPicPr>
          <p:cNvPr id="17412" name="Picture 6"/>
          <p:cNvPicPr>
            <a:picLocks noChangeAspect="1" noChangeArrowheads="1"/>
          </p:cNvPicPr>
          <p:nvPr/>
        </p:nvPicPr>
        <p:blipFill>
          <a:blip r:embed="rId3"/>
          <a:srcRect/>
          <a:stretch>
            <a:fillRect/>
          </a:stretch>
        </p:blipFill>
        <p:spPr bwMode="auto">
          <a:xfrm>
            <a:off x="5029200" y="1101725"/>
            <a:ext cx="3733800" cy="3394075"/>
          </a:xfrm>
          <a:prstGeom prst="rect">
            <a:avLst/>
          </a:prstGeom>
          <a:noFill/>
          <a:ln w="9525">
            <a:solidFill>
              <a:schemeClr val="tx1"/>
            </a:solidFill>
            <a:miter lim="800000"/>
            <a:headEnd/>
            <a:tailEnd/>
          </a:ln>
        </p:spPr>
      </p:pic>
      <p:graphicFrame>
        <p:nvGraphicFramePr>
          <p:cNvPr id="6" name="Table 5"/>
          <p:cNvGraphicFramePr>
            <a:graphicFrameLocks noGrp="1"/>
          </p:cNvGraphicFramePr>
          <p:nvPr/>
        </p:nvGraphicFramePr>
        <p:xfrm>
          <a:off x="4800600" y="4648200"/>
          <a:ext cx="4191000" cy="198120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tblGrid>
              <a:tr h="4953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2 ½ c.</a:t>
                      </a:r>
                      <a:r>
                        <a:rPr lang="en-US" sz="2600" b="1" baseline="0" dirty="0" smtClean="0">
                          <a:solidFill>
                            <a:sysClr val="windowText" lastClr="000000"/>
                          </a:solidFill>
                        </a:rPr>
                        <a:t> </a:t>
                      </a:r>
                      <a:r>
                        <a:rPr lang="en-US" sz="2600" b="1" dirty="0" smtClean="0">
                          <a:solidFill>
                            <a:sysClr val="windowText" lastClr="000000"/>
                          </a:solidFill>
                        </a:rPr>
                        <a:t>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4953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3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1"/>
                  </a:ext>
                </a:extLst>
              </a:tr>
              <a:tr h="495300">
                <a:tc>
                  <a:txBody>
                    <a:bodyPr/>
                    <a:lstStyle/>
                    <a:p>
                      <a:pPr algn="ctr"/>
                      <a:r>
                        <a:rPr lang="en-US" sz="2600" b="1" dirty="0" smtClean="0">
                          <a:solidFill>
                            <a:sysClr val="windowText" lastClr="000000"/>
                          </a:solidFill>
                        </a:rPr>
                        <a:t>Girls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baseline="0" dirty="0" smtClean="0">
                          <a:solidFill>
                            <a:sysClr val="windowText" lastClr="000000"/>
                          </a:solidFill>
                        </a:rPr>
                        <a:t>2 </a:t>
                      </a:r>
                      <a:r>
                        <a:rPr lang="en-US" sz="2600" b="1" dirty="0" smtClean="0">
                          <a:solidFill>
                            <a:sysClr val="windowText" lastClr="000000"/>
                          </a:solidFill>
                        </a:rPr>
                        <a:t>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495300">
                <a:tc>
                  <a:txBody>
                    <a:bodyPr/>
                    <a:lstStyle/>
                    <a:p>
                      <a:pPr algn="ctr"/>
                      <a:r>
                        <a:rPr lang="en-US" sz="2600" b="1" dirty="0" smtClean="0">
                          <a:solidFill>
                            <a:sysClr val="windowText" lastClr="000000"/>
                          </a:solidFill>
                        </a:rPr>
                        <a:t>Girls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dirty="0" smtClean="0">
                          <a:solidFill>
                            <a:sysClr val="windowText" lastClr="000000"/>
                          </a:solidFill>
                        </a:rPr>
                        <a:t>2 ½ c.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19458" name="Title 1"/>
          <p:cNvSpPr>
            <a:spLocks noGrp="1"/>
          </p:cNvSpPr>
          <p:nvPr>
            <p:ph type="ctrTitle"/>
          </p:nvPr>
        </p:nvSpPr>
        <p:spPr>
          <a:xfrm>
            <a:off x="76200" y="53975"/>
            <a:ext cx="8991600" cy="1165225"/>
          </a:xfrm>
        </p:spPr>
        <p:txBody>
          <a:bodyPr/>
          <a:lstStyle/>
          <a:p>
            <a:r>
              <a:rPr lang="en-US" sz="6000" b="1" u="sng" smtClean="0"/>
              <a:t>Protein Group</a:t>
            </a:r>
            <a:endParaRPr lang="en-US" smtClean="0"/>
          </a:p>
        </p:txBody>
      </p:sp>
      <p:sp>
        <p:nvSpPr>
          <p:cNvPr id="3" name="Subtitle 2"/>
          <p:cNvSpPr>
            <a:spLocks noGrp="1"/>
          </p:cNvSpPr>
          <p:nvPr>
            <p:ph type="subTitle" idx="1"/>
          </p:nvPr>
        </p:nvSpPr>
        <p:spPr>
          <a:xfrm>
            <a:off x="0" y="1295400"/>
            <a:ext cx="4724400" cy="4876800"/>
          </a:xfrm>
        </p:spPr>
        <p:txBody>
          <a:bodyPr rtlCol="0">
            <a:normAutofit fontScale="92500" lnSpcReduction="10000"/>
          </a:bodyPr>
          <a:lstStyle/>
          <a:p>
            <a:pPr marL="514350" indent="-514350" algn="l" fontAlgn="auto">
              <a:spcAft>
                <a:spcPts val="0"/>
              </a:spcAft>
              <a:buFont typeface="Arial" pitchFamily="34" charset="0"/>
              <a:buAutoNum type="arabicPeriod"/>
              <a:defRPr/>
            </a:pPr>
            <a:r>
              <a:rPr lang="en-US" b="1" dirty="0" smtClean="0">
                <a:solidFill>
                  <a:schemeClr val="tx1"/>
                </a:solidFill>
              </a:rPr>
              <a:t>Choose a variety of different protein sources. </a:t>
            </a:r>
          </a:p>
          <a:p>
            <a:pPr marL="514350" indent="-514350" algn="l" fontAlgn="auto">
              <a:spcAft>
                <a:spcPts val="0"/>
              </a:spcAft>
              <a:buFont typeface="Arial" pitchFamily="34" charset="0"/>
              <a:buAutoNum type="arabicPeriod"/>
              <a:defRPr/>
            </a:pPr>
            <a:r>
              <a:rPr lang="en-US" b="1" dirty="0" smtClean="0">
                <a:solidFill>
                  <a:schemeClr val="tx1"/>
                </a:solidFill>
              </a:rPr>
              <a:t>In place of </a:t>
            </a:r>
            <a:r>
              <a:rPr lang="en-US" b="1" i="1" dirty="0" smtClean="0">
                <a:solidFill>
                  <a:schemeClr val="tx1"/>
                </a:solidFill>
              </a:rPr>
              <a:t>some</a:t>
            </a:r>
            <a:r>
              <a:rPr lang="en-US" b="1" dirty="0" smtClean="0">
                <a:solidFill>
                  <a:schemeClr val="tx1"/>
                </a:solidFill>
              </a:rPr>
              <a:t> meat and poultry, choose 8 oz. seafood per week.</a:t>
            </a:r>
          </a:p>
          <a:p>
            <a:pPr marL="514350" indent="-514350" algn="l" fontAlgn="auto">
              <a:spcAft>
                <a:spcPts val="0"/>
              </a:spcAft>
              <a:buFont typeface="Arial" pitchFamily="34" charset="0"/>
              <a:buAutoNum type="arabicPeriod"/>
              <a:defRPr/>
            </a:pPr>
            <a:r>
              <a:rPr lang="en-US" b="1" dirty="0" smtClean="0">
                <a:solidFill>
                  <a:schemeClr val="tx1"/>
                </a:solidFill>
              </a:rPr>
              <a:t>Try grilling, broiling, poaching or roasting.  </a:t>
            </a:r>
          </a:p>
          <a:p>
            <a:pPr marL="514350" indent="-514350" algn="l" fontAlgn="auto">
              <a:spcAft>
                <a:spcPts val="0"/>
              </a:spcAft>
              <a:buFont typeface="Arial" pitchFamily="34" charset="0"/>
              <a:buNone/>
              <a:defRPr/>
            </a:pPr>
            <a:r>
              <a:rPr lang="en-US" b="1" u="sng" dirty="0" smtClean="0">
                <a:solidFill>
                  <a:schemeClr val="tx1"/>
                </a:solidFill>
              </a:rPr>
              <a:t>Key Consumer Message</a:t>
            </a:r>
            <a:r>
              <a:rPr lang="en-US" b="1" dirty="0" smtClean="0">
                <a:solidFill>
                  <a:schemeClr val="tx1"/>
                </a:solidFill>
              </a:rPr>
              <a:t>:</a:t>
            </a:r>
          </a:p>
          <a:p>
            <a:pPr marL="514350" indent="-514350" algn="l" fontAlgn="auto">
              <a:spcAft>
                <a:spcPts val="0"/>
              </a:spcAft>
              <a:buFont typeface="Arial" pitchFamily="34" charset="0"/>
              <a:buNone/>
              <a:defRPr/>
            </a:pPr>
            <a:r>
              <a:rPr lang="en-US" b="1" dirty="0" smtClean="0">
                <a:solidFill>
                  <a:schemeClr val="tx1"/>
                </a:solidFill>
              </a:rPr>
              <a:t>	Keep meat and poultry portions small and lean. </a:t>
            </a:r>
            <a:endParaRPr lang="en-US" b="1" dirty="0">
              <a:solidFill>
                <a:schemeClr val="tx1"/>
              </a:solidFill>
            </a:endParaRPr>
          </a:p>
        </p:txBody>
      </p:sp>
      <p:pic>
        <p:nvPicPr>
          <p:cNvPr id="19460" name="Picture 4"/>
          <p:cNvPicPr>
            <a:picLocks noChangeAspect="1" noChangeArrowheads="1"/>
          </p:cNvPicPr>
          <p:nvPr/>
        </p:nvPicPr>
        <p:blipFill>
          <a:blip r:embed="rId3"/>
          <a:srcRect/>
          <a:stretch>
            <a:fillRect/>
          </a:stretch>
        </p:blipFill>
        <p:spPr bwMode="auto">
          <a:xfrm>
            <a:off x="4929188" y="1219200"/>
            <a:ext cx="3857625" cy="3505200"/>
          </a:xfrm>
          <a:prstGeom prst="rect">
            <a:avLst/>
          </a:prstGeom>
          <a:noFill/>
          <a:ln w="9525">
            <a:solidFill>
              <a:schemeClr val="tx1"/>
            </a:solidFill>
            <a:miter lim="800000"/>
            <a:headEnd/>
            <a:tailEnd/>
          </a:ln>
        </p:spPr>
      </p:pic>
      <p:graphicFrame>
        <p:nvGraphicFramePr>
          <p:cNvPr id="7" name="Table 6"/>
          <p:cNvGraphicFramePr>
            <a:graphicFrameLocks noGrp="1"/>
          </p:cNvGraphicFramePr>
          <p:nvPr/>
        </p:nvGraphicFramePr>
        <p:xfrm>
          <a:off x="4800600" y="4953000"/>
          <a:ext cx="4114800" cy="15240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508000">
                <a:tc>
                  <a:txBody>
                    <a:bodyPr/>
                    <a:lstStyle/>
                    <a:p>
                      <a:pPr algn="ctr"/>
                      <a:r>
                        <a:rPr lang="en-US" sz="2600" b="1" dirty="0" smtClean="0">
                          <a:solidFill>
                            <a:sysClr val="windowText" lastClr="000000"/>
                          </a:solidFill>
                        </a:rPr>
                        <a:t>Boys 9-13</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5 oz.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508000">
                <a:tc>
                  <a:txBody>
                    <a:bodyPr/>
                    <a:lstStyle/>
                    <a:p>
                      <a:pPr algn="ctr"/>
                      <a:r>
                        <a:rPr lang="en-US" sz="2600" b="1" dirty="0" smtClean="0">
                          <a:solidFill>
                            <a:sysClr val="windowText" lastClr="000000"/>
                          </a:solidFill>
                        </a:rPr>
                        <a:t>Boys 14-18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600" b="1" dirty="0" smtClean="0">
                          <a:solidFill>
                            <a:sysClr val="windowText" lastClr="000000"/>
                          </a:solidFill>
                        </a:rPr>
                        <a:t>6</a:t>
                      </a:r>
                      <a:r>
                        <a:rPr lang="en-US" sz="2600" b="1" baseline="0" dirty="0" smtClean="0">
                          <a:solidFill>
                            <a:sysClr val="windowText" lastClr="000000"/>
                          </a:solidFill>
                        </a:rPr>
                        <a:t> ½ oz.</a:t>
                      </a:r>
                      <a:r>
                        <a:rPr lang="en-US" sz="2600" b="1" dirty="0" smtClean="0">
                          <a:solidFill>
                            <a:sysClr val="windowText" lastClr="000000"/>
                          </a:solidFill>
                        </a:rPr>
                        <a:t>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1"/>
                  </a:ext>
                </a:extLst>
              </a:tr>
              <a:tr h="508000">
                <a:tc>
                  <a:txBody>
                    <a:bodyPr/>
                    <a:lstStyle/>
                    <a:p>
                      <a:pPr algn="ctr"/>
                      <a:r>
                        <a:rPr lang="en-US" sz="2600" b="1" dirty="0" smtClean="0">
                          <a:solidFill>
                            <a:sysClr val="windowText" lastClr="000000"/>
                          </a:solidFill>
                        </a:rPr>
                        <a:t>Girls 9-18</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600" b="1" baseline="0" dirty="0" smtClean="0">
                          <a:solidFill>
                            <a:sysClr val="windowText" lastClr="000000"/>
                          </a:solidFill>
                        </a:rPr>
                        <a:t>5 oz. daily</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1506" name="Title 1"/>
          <p:cNvSpPr>
            <a:spLocks noGrp="1"/>
          </p:cNvSpPr>
          <p:nvPr>
            <p:ph type="ctrTitle"/>
          </p:nvPr>
        </p:nvSpPr>
        <p:spPr>
          <a:xfrm>
            <a:off x="76200" y="53975"/>
            <a:ext cx="8991600" cy="1165225"/>
          </a:xfrm>
        </p:spPr>
        <p:txBody>
          <a:bodyPr/>
          <a:lstStyle/>
          <a:p>
            <a:r>
              <a:rPr lang="en-US" sz="6000" b="1" u="sng" smtClean="0"/>
              <a:t>Grains Group</a:t>
            </a:r>
            <a:endParaRPr lang="en-US" smtClean="0"/>
          </a:p>
        </p:txBody>
      </p:sp>
      <p:sp>
        <p:nvSpPr>
          <p:cNvPr id="21507" name="Subtitle 2"/>
          <p:cNvSpPr>
            <a:spLocks noGrp="1"/>
          </p:cNvSpPr>
          <p:nvPr>
            <p:ph type="subTitle" idx="1"/>
          </p:nvPr>
        </p:nvSpPr>
        <p:spPr>
          <a:xfrm>
            <a:off x="0" y="1295400"/>
            <a:ext cx="4724400" cy="4876800"/>
          </a:xfrm>
        </p:spPr>
        <p:txBody>
          <a:bodyPr/>
          <a:lstStyle/>
          <a:p>
            <a:pPr marL="514350" indent="-514350" algn="l">
              <a:buFont typeface="Arial" charset="0"/>
              <a:buAutoNum type="arabicPeriod"/>
            </a:pPr>
            <a:r>
              <a:rPr lang="en-US" b="1" smtClean="0">
                <a:solidFill>
                  <a:schemeClr val="tx1"/>
                </a:solidFill>
              </a:rPr>
              <a:t>Choose 100% whole grain cereals, breads, crackers, rice and pasta.  </a:t>
            </a:r>
          </a:p>
          <a:p>
            <a:pPr marL="514350" indent="-514350" algn="l">
              <a:buFont typeface="Arial" charset="0"/>
              <a:buAutoNum type="arabicPeriod"/>
            </a:pPr>
            <a:r>
              <a:rPr lang="en-US" b="1" smtClean="0">
                <a:solidFill>
                  <a:schemeClr val="tx1"/>
                </a:solidFill>
              </a:rPr>
              <a:t>Check the ingredients list on food packages to find whole grain foods.  </a:t>
            </a:r>
          </a:p>
          <a:p>
            <a:pPr marL="514350" indent="-514350" algn="l"/>
            <a:r>
              <a:rPr lang="en-US" b="1" u="sng" smtClean="0">
                <a:solidFill>
                  <a:schemeClr val="tx1"/>
                </a:solidFill>
              </a:rPr>
              <a:t>Key Consumer Message</a:t>
            </a:r>
            <a:r>
              <a:rPr lang="en-US" b="1" smtClean="0">
                <a:solidFill>
                  <a:schemeClr val="tx1"/>
                </a:solidFill>
              </a:rPr>
              <a:t>:</a:t>
            </a:r>
          </a:p>
          <a:p>
            <a:pPr marL="514350" indent="-514350" algn="l"/>
            <a:r>
              <a:rPr lang="en-US" b="1" smtClean="0">
                <a:solidFill>
                  <a:schemeClr val="tx1"/>
                </a:solidFill>
              </a:rPr>
              <a:t>	Make half your grains whole grains.  </a:t>
            </a:r>
          </a:p>
        </p:txBody>
      </p:sp>
      <p:pic>
        <p:nvPicPr>
          <p:cNvPr id="21508" name="Picture 7"/>
          <p:cNvPicPr>
            <a:picLocks noChangeAspect="1" noChangeArrowheads="1"/>
          </p:cNvPicPr>
          <p:nvPr/>
        </p:nvPicPr>
        <p:blipFill>
          <a:blip r:embed="rId3"/>
          <a:srcRect/>
          <a:stretch>
            <a:fillRect/>
          </a:stretch>
        </p:blipFill>
        <p:spPr bwMode="auto">
          <a:xfrm>
            <a:off x="4949825" y="1143000"/>
            <a:ext cx="3435350" cy="3124200"/>
          </a:xfrm>
          <a:prstGeom prst="rect">
            <a:avLst/>
          </a:prstGeom>
          <a:noFill/>
          <a:ln w="9525">
            <a:noFill/>
            <a:miter lim="800000"/>
            <a:headEnd/>
            <a:tailEnd/>
          </a:ln>
        </p:spPr>
      </p:pic>
      <p:graphicFrame>
        <p:nvGraphicFramePr>
          <p:cNvPr id="7" name="Table 6"/>
          <p:cNvGraphicFramePr>
            <a:graphicFrameLocks noGrp="1"/>
          </p:cNvGraphicFramePr>
          <p:nvPr/>
        </p:nvGraphicFramePr>
        <p:xfrm>
          <a:off x="4267200" y="4379913"/>
          <a:ext cx="4800600" cy="2393653"/>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457200">
                <a:tc>
                  <a:txBody>
                    <a:bodyPr/>
                    <a:lstStyle/>
                    <a:p>
                      <a:pPr algn="ct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2200" b="1" dirty="0" smtClean="0">
                          <a:solidFill>
                            <a:sysClr val="windowText" lastClr="000000"/>
                          </a:solidFill>
                        </a:rPr>
                        <a:t>Grains</a:t>
                      </a:r>
                      <a:endParaRPr lang="en-US" sz="2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tc>
                  <a:txBody>
                    <a:bodyPr/>
                    <a:lstStyle/>
                    <a:p>
                      <a:pPr algn="ctr"/>
                      <a:r>
                        <a:rPr lang="en-US" sz="2200" b="1" dirty="0" smtClean="0">
                          <a:solidFill>
                            <a:sysClr val="windowText" lastClr="000000"/>
                          </a:solidFill>
                        </a:rPr>
                        <a:t>Whole Grains</a:t>
                      </a:r>
                      <a:endParaRPr lang="en-US" sz="2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7"/>
                    </a:solidFill>
                  </a:tcPr>
                </a:tc>
                <a:extLst>
                  <a:ext uri="{0D108BD9-81ED-4DB2-BD59-A6C34878D82A}">
                    <a16:rowId xmlns:a16="http://schemas.microsoft.com/office/drawing/2014/main" val="10000"/>
                  </a:ext>
                </a:extLst>
              </a:tr>
              <a:tr h="491139">
                <a:tc>
                  <a:txBody>
                    <a:bodyPr/>
                    <a:lstStyle/>
                    <a:p>
                      <a:pPr algn="ctr"/>
                      <a:r>
                        <a:rPr lang="en-US" sz="2400" b="1" dirty="0" smtClean="0">
                          <a:solidFill>
                            <a:sysClr val="windowText" lastClr="000000"/>
                          </a:solidFill>
                        </a:rPr>
                        <a:t>Boys 9-13</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6</a:t>
                      </a:r>
                      <a:r>
                        <a:rPr lang="en-US" sz="2400" b="1" baseline="0" dirty="0" smtClean="0">
                          <a:solidFill>
                            <a:sysClr val="windowText" lastClr="000000"/>
                          </a:solidFill>
                        </a:rPr>
                        <a:t>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3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1"/>
                  </a:ext>
                </a:extLst>
              </a:tr>
              <a:tr h="491139">
                <a:tc>
                  <a:txBody>
                    <a:bodyPr/>
                    <a:lstStyle/>
                    <a:p>
                      <a:pPr algn="ctr"/>
                      <a:r>
                        <a:rPr lang="en-US" sz="2400" b="1" dirty="0" smtClean="0">
                          <a:solidFill>
                            <a:sysClr val="windowText" lastClr="000000"/>
                          </a:solidFill>
                        </a:rPr>
                        <a:t>Boys 14-18</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8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2400" b="1" dirty="0" smtClean="0">
                          <a:solidFill>
                            <a:sysClr val="windowText" lastClr="000000"/>
                          </a:solidFill>
                        </a:rPr>
                        <a:t>4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2"/>
                  </a:ext>
                </a:extLst>
              </a:tr>
              <a:tr h="463036">
                <a:tc>
                  <a:txBody>
                    <a:bodyPr/>
                    <a:lstStyle/>
                    <a:p>
                      <a:pPr algn="ctr"/>
                      <a:r>
                        <a:rPr lang="en-US" sz="2400" b="1" dirty="0" smtClean="0">
                          <a:solidFill>
                            <a:sysClr val="windowText" lastClr="000000"/>
                          </a:solidFill>
                        </a:rPr>
                        <a:t> Girls 9-13</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baseline="0" dirty="0" smtClean="0">
                          <a:solidFill>
                            <a:sysClr val="windowText" lastClr="000000"/>
                          </a:solidFill>
                        </a:rPr>
                        <a:t>5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2.5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3"/>
                  </a:ext>
                </a:extLst>
              </a:tr>
              <a:tr h="491139">
                <a:tc>
                  <a:txBody>
                    <a:bodyPr/>
                    <a:lstStyle/>
                    <a:p>
                      <a:pPr algn="ctr"/>
                      <a:r>
                        <a:rPr lang="en-US" sz="2400" b="1" dirty="0" smtClean="0">
                          <a:solidFill>
                            <a:sysClr val="windowText" lastClr="000000"/>
                          </a:solidFill>
                        </a:rPr>
                        <a:t>Girls 14-18</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6 oz. daily</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400" b="1" dirty="0" smtClean="0">
                          <a:solidFill>
                            <a:sysClr val="windowText" lastClr="000000"/>
                          </a:solidFill>
                        </a:rPr>
                        <a:t>3 oz.</a:t>
                      </a:r>
                      <a:r>
                        <a:rPr lang="en-US" sz="2400" b="1" baseline="0" dirty="0" smtClean="0">
                          <a:solidFill>
                            <a:sysClr val="windowText" lastClr="000000"/>
                          </a:solidFill>
                        </a:rPr>
                        <a:t> </a:t>
                      </a:r>
                      <a:r>
                        <a:rPr lang="en-US" sz="2400" b="1" dirty="0" smtClean="0">
                          <a:solidFill>
                            <a:sysClr val="windowText" lastClr="000000"/>
                          </a:solidFill>
                        </a:rPr>
                        <a:t>daily </a:t>
                      </a:r>
                      <a:endParaRPr lang="en-US" sz="24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CD47">
            <a:alpha val="45882"/>
          </a:srgbClr>
        </a:solidFill>
        <a:effectLst/>
      </p:bgPr>
    </p:bg>
    <p:spTree>
      <p:nvGrpSpPr>
        <p:cNvPr id="1" name=""/>
        <p:cNvGrpSpPr/>
        <p:nvPr/>
      </p:nvGrpSpPr>
      <p:grpSpPr>
        <a:xfrm>
          <a:off x="0" y="0"/>
          <a:ext cx="0" cy="0"/>
          <a:chOff x="0" y="0"/>
          <a:chExt cx="0" cy="0"/>
        </a:xfrm>
      </p:grpSpPr>
      <p:sp>
        <p:nvSpPr>
          <p:cNvPr id="23554" name="Title 1"/>
          <p:cNvSpPr>
            <a:spLocks noGrp="1"/>
          </p:cNvSpPr>
          <p:nvPr>
            <p:ph type="ctrTitle"/>
          </p:nvPr>
        </p:nvSpPr>
        <p:spPr>
          <a:xfrm>
            <a:off x="76200" y="53975"/>
            <a:ext cx="8991600" cy="1165225"/>
          </a:xfrm>
        </p:spPr>
        <p:txBody>
          <a:bodyPr/>
          <a:lstStyle/>
          <a:p>
            <a:r>
              <a:rPr lang="en-US" sz="6000" b="1" u="sng" smtClean="0"/>
              <a:t>Dairy Group</a:t>
            </a:r>
            <a:endParaRPr lang="en-US" smtClean="0"/>
          </a:p>
        </p:txBody>
      </p:sp>
      <p:sp>
        <p:nvSpPr>
          <p:cNvPr id="3" name="Subtitle 2"/>
          <p:cNvSpPr>
            <a:spLocks noGrp="1"/>
          </p:cNvSpPr>
          <p:nvPr>
            <p:ph type="subTitle" idx="1"/>
          </p:nvPr>
        </p:nvSpPr>
        <p:spPr>
          <a:xfrm>
            <a:off x="0" y="1295400"/>
            <a:ext cx="4724400" cy="4876800"/>
          </a:xfrm>
        </p:spPr>
        <p:txBody>
          <a:bodyPr rtlCol="0">
            <a:normAutofit fontScale="92500"/>
          </a:bodyPr>
          <a:lstStyle/>
          <a:p>
            <a:pPr marL="514350" indent="-514350" algn="l" fontAlgn="auto">
              <a:spcAft>
                <a:spcPts val="0"/>
              </a:spcAft>
              <a:buFont typeface="Arial" pitchFamily="34" charset="0"/>
              <a:buAutoNum type="arabicPeriod"/>
              <a:defRPr/>
            </a:pPr>
            <a:r>
              <a:rPr lang="en-US" b="1" dirty="0" smtClean="0">
                <a:solidFill>
                  <a:schemeClr val="tx1"/>
                </a:solidFill>
              </a:rPr>
              <a:t>Low-fat or fat-free dairy products have the same amount of calcium and other essential nutrients as whole milk, but less fat and calories.  </a:t>
            </a:r>
          </a:p>
          <a:p>
            <a:pPr marL="514350" indent="-514350" algn="l" fontAlgn="auto">
              <a:spcAft>
                <a:spcPts val="0"/>
              </a:spcAft>
              <a:buFont typeface="Arial" pitchFamily="34" charset="0"/>
              <a:buNone/>
              <a:defRPr/>
            </a:pPr>
            <a:r>
              <a:rPr lang="en-US" b="1" u="sng" dirty="0" smtClean="0">
                <a:solidFill>
                  <a:schemeClr val="tx1"/>
                </a:solidFill>
              </a:rPr>
              <a:t>Key Consumer Message</a:t>
            </a:r>
            <a:r>
              <a:rPr lang="en-US" b="1" dirty="0" smtClean="0">
                <a:solidFill>
                  <a:schemeClr val="tx1"/>
                </a:solidFill>
              </a:rPr>
              <a:t>:</a:t>
            </a:r>
          </a:p>
          <a:p>
            <a:pPr marL="514350" indent="-514350" algn="l" fontAlgn="auto">
              <a:spcAft>
                <a:spcPts val="0"/>
              </a:spcAft>
              <a:buFont typeface="Arial" pitchFamily="34" charset="0"/>
              <a:buNone/>
              <a:defRPr/>
            </a:pPr>
            <a:r>
              <a:rPr lang="en-US" b="1" dirty="0" smtClean="0">
                <a:solidFill>
                  <a:schemeClr val="tx1"/>
                </a:solidFill>
              </a:rPr>
              <a:t>	Switch to low-fat or fat-free milk.  Get your calcium rich foods.</a:t>
            </a:r>
            <a:endParaRPr lang="en-US" b="1" dirty="0">
              <a:solidFill>
                <a:schemeClr val="tx1"/>
              </a:solidFill>
            </a:endParaRPr>
          </a:p>
        </p:txBody>
      </p:sp>
      <p:pic>
        <p:nvPicPr>
          <p:cNvPr id="23556" name="Picture 5"/>
          <p:cNvPicPr>
            <a:picLocks noChangeAspect="1" noChangeArrowheads="1"/>
          </p:cNvPicPr>
          <p:nvPr/>
        </p:nvPicPr>
        <p:blipFill>
          <a:blip r:embed="rId3"/>
          <a:srcRect/>
          <a:stretch>
            <a:fillRect/>
          </a:stretch>
        </p:blipFill>
        <p:spPr bwMode="auto">
          <a:xfrm>
            <a:off x="4800600" y="1295400"/>
            <a:ext cx="3962400" cy="3603625"/>
          </a:xfrm>
          <a:prstGeom prst="rect">
            <a:avLst/>
          </a:prstGeom>
          <a:noFill/>
          <a:ln w="9525">
            <a:noFill/>
            <a:miter lim="800000"/>
            <a:headEnd/>
            <a:tailEnd/>
          </a:ln>
        </p:spPr>
      </p:pic>
      <p:graphicFrame>
        <p:nvGraphicFramePr>
          <p:cNvPr id="7" name="Table 6"/>
          <p:cNvGraphicFramePr>
            <a:graphicFrameLocks noGrp="1"/>
          </p:cNvGraphicFramePr>
          <p:nvPr/>
        </p:nvGraphicFramePr>
        <p:xfrm>
          <a:off x="4648200" y="5130800"/>
          <a:ext cx="4267200" cy="14224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711200">
                <a:tc>
                  <a:txBody>
                    <a:bodyPr/>
                    <a:lstStyle/>
                    <a:p>
                      <a:pPr algn="ctr"/>
                      <a:r>
                        <a:rPr lang="en-US" sz="3000" b="1" dirty="0" smtClean="0">
                          <a:solidFill>
                            <a:sysClr val="windowText" lastClr="000000"/>
                          </a:solidFill>
                        </a:rPr>
                        <a:t>Boys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3000" b="1" dirty="0" smtClean="0">
                          <a:solidFill>
                            <a:sysClr val="windowText" lastClr="000000"/>
                          </a:solidFill>
                        </a:rPr>
                        <a:t>3 c.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0"/>
                  </a:ext>
                </a:extLst>
              </a:tr>
              <a:tr h="711200">
                <a:tc>
                  <a:txBody>
                    <a:bodyPr/>
                    <a:lstStyle/>
                    <a:p>
                      <a:pPr algn="ctr"/>
                      <a:r>
                        <a:rPr lang="en-US" sz="3000" b="1" dirty="0" smtClean="0">
                          <a:solidFill>
                            <a:sysClr val="windowText" lastClr="000000"/>
                          </a:solidFill>
                        </a:rPr>
                        <a:t>Girls 9-18</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3000" b="1" dirty="0" smtClean="0">
                          <a:solidFill>
                            <a:sysClr val="windowText" lastClr="000000"/>
                          </a:solidFill>
                        </a:rPr>
                        <a:t>3 c. daily</a:t>
                      </a:r>
                      <a:endParaRPr lang="en-US" sz="30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TotalTime>
  <Words>1126</Words>
  <Application>Microsoft Office PowerPoint</Application>
  <PresentationFormat>On-screen Show (4:3)</PresentationFormat>
  <Paragraphs>120</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Aharoni</vt:lpstr>
      <vt:lpstr>Arial</vt:lpstr>
      <vt:lpstr>Calibri</vt:lpstr>
      <vt:lpstr>Office Theme</vt:lpstr>
      <vt:lpstr>MyPlate</vt:lpstr>
      <vt:lpstr>Fruits Group</vt:lpstr>
      <vt:lpstr>Vegetables Group</vt:lpstr>
      <vt:lpstr>Protein Group</vt:lpstr>
      <vt:lpstr>Grains Group</vt:lpstr>
      <vt:lpstr>Dairy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lschiers</dc:creator>
  <cp:lastModifiedBy>aaxtell</cp:lastModifiedBy>
  <cp:revision>91</cp:revision>
  <dcterms:created xsi:type="dcterms:W3CDTF">2011-06-22T04:11:47Z</dcterms:created>
  <dcterms:modified xsi:type="dcterms:W3CDTF">2020-02-19T17:34:55Z</dcterms:modified>
</cp:coreProperties>
</file>