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0160000" cy="7620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297" autoAdjust="0"/>
    <p:restoredTop sz="90929"/>
  </p:normalViewPr>
  <p:slideViewPr>
    <p:cSldViewPr>
      <p:cViewPr varScale="1">
        <p:scale>
          <a:sx n="89" d="100"/>
          <a:sy n="89" d="100"/>
        </p:scale>
        <p:origin x="66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8C02B5-E478-4243-B8D7-030925B321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733C8F-6216-42EC-9834-DF16A50BAE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676275"/>
            <a:ext cx="2159000" cy="60975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676275"/>
            <a:ext cx="6324600" cy="60975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C2AA6D-5D82-4CD9-893A-120F75FA9D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41F50B-45D3-46DF-A610-1D95FFC620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59E4F3-6314-4F78-99E0-AFB33DAF0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200275"/>
            <a:ext cx="4241800" cy="4573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6200" y="2200275"/>
            <a:ext cx="4241800" cy="4573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A2F116-3B0C-4178-9A64-B01332BDF5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0B50F7-65B2-4AA2-9571-58CFCD21E5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3695D7-44CA-4862-B06B-D7EDB80CD4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1A67AD-2A98-46CC-B82E-E65A1558AC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EF118F-C65D-4227-B39F-9E56869FE1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BF8E72-39DF-4C50-B380-4B2A35D791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676275"/>
            <a:ext cx="8636000" cy="127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200275"/>
            <a:ext cx="8636000" cy="457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942138"/>
            <a:ext cx="2117725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70275" y="6942138"/>
            <a:ext cx="3219450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80275" y="6942138"/>
            <a:ext cx="2119313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C110250-80B3-4763-88A9-2FC6252D547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ctrTitle"/>
          </p:nvPr>
        </p:nvSpPr>
        <p:spPr>
          <a:xfrm>
            <a:off x="2584450" y="3521075"/>
            <a:ext cx="6769100" cy="2003425"/>
          </a:xfrm>
        </p:spPr>
        <p:txBody>
          <a:bodyPr lIns="0" tIns="0" rIns="0" bIns="0" anchor="b"/>
          <a:lstStyle/>
          <a:p>
            <a:pPr>
              <a:lnSpc>
                <a:spcPct val="95000"/>
              </a:lnSpc>
            </a:pPr>
            <a:r>
              <a:rPr lang="en-US" sz="3300" b="1">
                <a:solidFill>
                  <a:srgbClr val="676A55"/>
                </a:solidFill>
                <a:latin typeface="Arial" pitchFamily="34" charset="0"/>
              </a:rPr>
              <a:t/>
            </a:r>
            <a:br>
              <a:rPr lang="en-US" sz="3300" b="1">
                <a:solidFill>
                  <a:srgbClr val="676A55"/>
                </a:solidFill>
                <a:latin typeface="Arial" pitchFamily="34" charset="0"/>
              </a:rPr>
            </a:br>
            <a:r>
              <a:rPr lang="en-US" sz="7300" b="1">
                <a:solidFill>
                  <a:srgbClr val="676A55"/>
                </a:solidFill>
                <a:latin typeface="Arial" pitchFamily="34" charset="0"/>
              </a:rPr>
              <a:t>EXCEL 2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5" y="3660775"/>
            <a:ext cx="2309813" cy="26908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ctrTitle"/>
          </p:nvPr>
        </p:nvSpPr>
        <p:spPr>
          <a:xfrm>
            <a:off x="552450" y="355600"/>
            <a:ext cx="8208963" cy="1168400"/>
          </a:xfrm>
        </p:spPr>
        <p:txBody>
          <a:bodyPr lIns="0" tIns="0" rIns="0" bIns="0" anchor="b"/>
          <a:lstStyle/>
          <a:p>
            <a:pPr algn="l">
              <a:lnSpc>
                <a:spcPct val="95000"/>
              </a:lnSpc>
            </a:pPr>
            <a:r>
              <a:rPr lang="en-US" sz="3300">
                <a:solidFill>
                  <a:srgbClr val="676A55"/>
                </a:solidFill>
                <a:latin typeface="Arial" pitchFamily="34" charset="0"/>
              </a:rPr>
              <a:t>CELL REFERENCING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552450" y="1828800"/>
            <a:ext cx="9055100" cy="3596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lvl="1" indent="-342900">
              <a:lnSpc>
                <a:spcPct val="95000"/>
              </a:lnSpc>
              <a:buClr>
                <a:srgbClr val="000000"/>
              </a:buClr>
              <a:buSzPct val="100000"/>
              <a:buFontTx/>
              <a:buChar char="•"/>
            </a:pPr>
            <a:r>
              <a:rPr lang="en-US" sz="2700" dirty="0">
                <a:solidFill>
                  <a:srgbClr val="000000"/>
                </a:solidFill>
                <a:latin typeface="Arial" pitchFamily="34" charset="0"/>
              </a:rPr>
              <a:t>Cell references used to create formulas</a:t>
            </a:r>
            <a:endParaRPr lang="en-US" dirty="0"/>
          </a:p>
          <a:p>
            <a:pPr marL="857250" lvl="2" indent="-285750">
              <a:lnSpc>
                <a:spcPct val="95000"/>
              </a:lnSpc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300" b="1" dirty="0">
                <a:solidFill>
                  <a:srgbClr val="000000"/>
                </a:solidFill>
                <a:latin typeface="Arial" pitchFamily="34" charset="0"/>
              </a:rPr>
              <a:t>Relative – adjusts to its new location when copied</a:t>
            </a:r>
            <a:endParaRPr lang="en-US" dirty="0"/>
          </a:p>
          <a:p>
            <a:pPr marL="857250" lvl="2" indent="-285750">
              <a:lnSpc>
                <a:spcPct val="95000"/>
              </a:lnSpc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300" b="1" dirty="0">
                <a:solidFill>
                  <a:srgbClr val="000000"/>
                </a:solidFill>
                <a:latin typeface="Arial" pitchFamily="34" charset="0"/>
              </a:rPr>
              <a:t>Absolute – Does not change when moved or copied to a new cell</a:t>
            </a:r>
            <a:endParaRPr lang="en-US" dirty="0"/>
          </a:p>
          <a:p>
            <a:pPr marL="857250" lvl="2" indent="-285750">
              <a:lnSpc>
                <a:spcPct val="95000"/>
              </a:lnSpc>
              <a:buClr>
                <a:srgbClr val="000000"/>
              </a:buClr>
              <a:buSzPct val="100000"/>
              <a:buFontTx/>
              <a:buChar char=" "/>
            </a:pPr>
            <a:endParaRPr lang="en-US" sz="2300" dirty="0">
              <a:solidFill>
                <a:srgbClr val="000000"/>
              </a:solidFill>
              <a:latin typeface="Arial" pitchFamily="34" charset="0"/>
            </a:endParaRPr>
          </a:p>
          <a:p>
            <a:pPr lvl="1" indent="-342900">
              <a:lnSpc>
                <a:spcPct val="95000"/>
              </a:lnSpc>
              <a:buClr>
                <a:srgbClr val="000000"/>
              </a:buClr>
              <a:buSzPct val="100000"/>
              <a:buFontTx/>
              <a:buChar char="•"/>
            </a:pPr>
            <a:r>
              <a:rPr lang="en-US" sz="2700" dirty="0">
                <a:solidFill>
                  <a:srgbClr val="000000"/>
                </a:solidFill>
                <a:latin typeface="Arial" pitchFamily="34" charset="0"/>
              </a:rPr>
              <a:t>To make a cell reference absolute press </a:t>
            </a:r>
            <a:r>
              <a:rPr lang="en-US" sz="2700" b="1" dirty="0">
                <a:solidFill>
                  <a:srgbClr val="000000"/>
                </a:solidFill>
                <a:latin typeface="Arial" pitchFamily="34" charset="0"/>
              </a:rPr>
              <a:t>F4</a:t>
            </a:r>
            <a:r>
              <a:rPr lang="en-US" sz="2700" dirty="0">
                <a:solidFill>
                  <a:srgbClr val="000000"/>
                </a:solidFill>
                <a:latin typeface="Arial" pitchFamily="34" charset="0"/>
              </a:rPr>
              <a:t> and the </a:t>
            </a:r>
            <a:r>
              <a:rPr lang="en-US" sz="2700" b="1" dirty="0">
                <a:solidFill>
                  <a:srgbClr val="000000"/>
                </a:solidFill>
                <a:latin typeface="Arial" pitchFamily="34" charset="0"/>
              </a:rPr>
              <a:t>$</a:t>
            </a:r>
            <a:r>
              <a:rPr lang="en-US" sz="2700" dirty="0">
                <a:solidFill>
                  <a:srgbClr val="000000"/>
                </a:solidFill>
                <a:latin typeface="Arial" pitchFamily="34" charset="0"/>
              </a:rPr>
              <a:t> will be entered for you.</a:t>
            </a:r>
            <a:endParaRPr lang="en-US" dirty="0"/>
          </a:p>
          <a:p>
            <a:pPr marL="857250" lvl="2" indent="-285750">
              <a:lnSpc>
                <a:spcPct val="95000"/>
              </a:lnSpc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300" dirty="0">
                <a:solidFill>
                  <a:srgbClr val="000000"/>
                </a:solidFill>
                <a:latin typeface="Arial" pitchFamily="34" charset="0"/>
              </a:rPr>
              <a:t>$ indicated that a cell is absolute</a:t>
            </a:r>
            <a:endParaRPr lang="en-US" dirty="0"/>
          </a:p>
          <a:p>
            <a:pPr marL="857250" lvl="2" indent="-285750">
              <a:lnSpc>
                <a:spcPct val="95000"/>
              </a:lnSpc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300" dirty="0" smtClean="0">
                <a:solidFill>
                  <a:srgbClr val="000000"/>
                </a:solidFill>
                <a:latin typeface="Arial" pitchFamily="34" charset="0"/>
              </a:rPr>
              <a:t>$A$1</a:t>
            </a:r>
            <a:endParaRPr lang="en-US" dirty="0"/>
          </a:p>
          <a:p>
            <a:pPr>
              <a:lnSpc>
                <a:spcPct val="95000"/>
              </a:lnSpc>
              <a:buClr>
                <a:srgbClr val="000000"/>
              </a:buClr>
              <a:buSzPct val="80000"/>
              <a:buFont typeface="Courier New" pitchFamily="49" charset="0"/>
              <a:buNone/>
            </a:pPr>
            <a:endParaRPr lang="en-US" sz="2700" dirty="0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ctrTitle"/>
          </p:nvPr>
        </p:nvSpPr>
        <p:spPr>
          <a:xfrm>
            <a:off x="552450" y="355600"/>
            <a:ext cx="8208963" cy="1168400"/>
          </a:xfrm>
        </p:spPr>
        <p:txBody>
          <a:bodyPr lIns="0" tIns="0" rIns="0" bIns="0" anchor="b"/>
          <a:lstStyle/>
          <a:p>
            <a:pPr algn="l">
              <a:lnSpc>
                <a:spcPct val="95000"/>
              </a:lnSpc>
            </a:pPr>
            <a:r>
              <a:rPr lang="en-US" sz="3300">
                <a:solidFill>
                  <a:srgbClr val="676A55"/>
                </a:solidFill>
                <a:latin typeface="Arial" pitchFamily="34" charset="0"/>
              </a:rPr>
              <a:t>PRINTING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552450" y="1828800"/>
            <a:ext cx="8208963" cy="3318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lvl="1" indent="-342900">
              <a:lnSpc>
                <a:spcPct val="95000"/>
              </a:lnSpc>
              <a:buClr>
                <a:srgbClr val="000000"/>
              </a:buClr>
              <a:buSzPct val="100000"/>
              <a:buFontTx/>
              <a:buChar char="•"/>
            </a:pPr>
            <a:r>
              <a:rPr lang="en-US" sz="2700" dirty="0">
                <a:solidFill>
                  <a:srgbClr val="000000"/>
                </a:solidFill>
                <a:latin typeface="Arial" pitchFamily="34" charset="0"/>
              </a:rPr>
              <a:t>Formula view</a:t>
            </a:r>
            <a:endParaRPr lang="en-US" dirty="0"/>
          </a:p>
          <a:p>
            <a:pPr marL="857250" lvl="2" indent="-285750">
              <a:lnSpc>
                <a:spcPct val="95000"/>
              </a:lnSpc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300" dirty="0">
                <a:solidFill>
                  <a:srgbClr val="000000"/>
                </a:solidFill>
                <a:latin typeface="Arial" pitchFamily="34" charset="0"/>
              </a:rPr>
              <a:t>Ctrl + </a:t>
            </a:r>
            <a:r>
              <a:rPr lang="en-US" sz="2300" dirty="0" smtClean="0">
                <a:solidFill>
                  <a:srgbClr val="000000"/>
                </a:solidFill>
                <a:latin typeface="Arial" pitchFamily="34" charset="0"/>
              </a:rPr>
              <a:t>`</a:t>
            </a:r>
            <a:endParaRPr lang="en-US" dirty="0"/>
          </a:p>
          <a:p>
            <a:pPr marL="857250" lvl="2" indent="-285750">
              <a:lnSpc>
                <a:spcPct val="95000"/>
              </a:lnSpc>
              <a:buClr>
                <a:srgbClr val="000000"/>
              </a:buClr>
              <a:buSzPct val="100000"/>
              <a:buFontTx/>
              <a:buChar char=" "/>
            </a:pPr>
            <a:endParaRPr lang="en-US" sz="2300" dirty="0">
              <a:solidFill>
                <a:srgbClr val="000000"/>
              </a:solidFill>
              <a:latin typeface="Arial" pitchFamily="34" charset="0"/>
            </a:endParaRPr>
          </a:p>
          <a:p>
            <a:pPr lvl="1" indent="-342900">
              <a:lnSpc>
                <a:spcPct val="95000"/>
              </a:lnSpc>
              <a:buClr>
                <a:srgbClr val="000000"/>
              </a:buClr>
              <a:buSzPct val="100000"/>
              <a:buFontTx/>
              <a:buChar char="•"/>
            </a:pPr>
            <a:r>
              <a:rPr lang="en-US" sz="2700" dirty="0">
                <a:solidFill>
                  <a:srgbClr val="000000"/>
                </a:solidFill>
                <a:latin typeface="Arial" pitchFamily="34" charset="0"/>
              </a:rPr>
              <a:t>Every worksheet containing formulas must have two </a:t>
            </a:r>
            <a:r>
              <a:rPr lang="en-US" sz="2700" dirty="0" smtClean="0">
                <a:solidFill>
                  <a:srgbClr val="000000"/>
                </a:solidFill>
                <a:latin typeface="Arial" pitchFamily="34" charset="0"/>
              </a:rPr>
              <a:t>pdf files: </a:t>
            </a:r>
            <a:endParaRPr lang="en-US" dirty="0"/>
          </a:p>
          <a:p>
            <a:pPr marL="857250" lvl="2" indent="-285750">
              <a:lnSpc>
                <a:spcPct val="95000"/>
              </a:lnSpc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300" dirty="0">
                <a:solidFill>
                  <a:srgbClr val="000000"/>
                </a:solidFill>
                <a:latin typeface="Arial" pitchFamily="34" charset="0"/>
              </a:rPr>
              <a:t>Regular</a:t>
            </a:r>
            <a:endParaRPr lang="en-US" dirty="0"/>
          </a:p>
          <a:p>
            <a:pPr marL="857250" lvl="2" indent="-285750">
              <a:lnSpc>
                <a:spcPct val="95000"/>
              </a:lnSpc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300" dirty="0">
                <a:solidFill>
                  <a:srgbClr val="000000"/>
                </a:solidFill>
                <a:latin typeface="Arial" pitchFamily="34" charset="0"/>
              </a:rPr>
              <a:t>Formula</a:t>
            </a:r>
            <a:endParaRPr lang="en-US" dirty="0"/>
          </a:p>
          <a:p>
            <a:pPr>
              <a:lnSpc>
                <a:spcPct val="95000"/>
              </a:lnSpc>
            </a:pPr>
            <a:endParaRPr lang="en-US" sz="2700" dirty="0">
              <a:solidFill>
                <a:srgbClr val="000000"/>
              </a:solidFill>
              <a:latin typeface="Arial" pitchFamily="34" charset="0"/>
            </a:endParaRPr>
          </a:p>
          <a:p>
            <a:pPr lvl="1" indent="-342900">
              <a:lnSpc>
                <a:spcPct val="95000"/>
              </a:lnSpc>
              <a:buClr>
                <a:srgbClr val="000000"/>
              </a:buClr>
              <a:buSzPct val="100000"/>
              <a:buFontTx/>
              <a:buChar char="•"/>
            </a:pPr>
            <a:r>
              <a:rPr lang="en-US" sz="2700" dirty="0" smtClean="0">
                <a:solidFill>
                  <a:srgbClr val="000000"/>
                </a:solidFill>
                <a:latin typeface="Arial" pitchFamily="34" charset="0"/>
              </a:rPr>
              <a:t>Both pages in </a:t>
            </a:r>
            <a:r>
              <a:rPr lang="en-US" sz="2700" smtClean="0">
                <a:solidFill>
                  <a:srgbClr val="000000"/>
                </a:solidFill>
                <a:latin typeface="Arial" pitchFamily="34" charset="0"/>
              </a:rPr>
              <a:t>Print Preview must </a:t>
            </a:r>
            <a:r>
              <a:rPr lang="en-US" sz="2700" dirty="0">
                <a:solidFill>
                  <a:srgbClr val="000000"/>
                </a:solidFill>
                <a:latin typeface="Arial" pitchFamily="34" charset="0"/>
              </a:rPr>
              <a:t>fit on one page.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858000" cy="7620000"/>
          </a:xfrm>
          <a:prstGeom prst="rect">
            <a:avLst/>
          </a:prstGeom>
          <a:noFill/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0888" y="1227138"/>
            <a:ext cx="4414837" cy="2551112"/>
          </a:xfrm>
          <a:prstGeom prst="rect">
            <a:avLst/>
          </a:prstGeom>
          <a:noFill/>
        </p:spPr>
      </p:pic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60500" y="2222500"/>
            <a:ext cx="4530725" cy="539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552450" y="355600"/>
            <a:ext cx="8208963" cy="1168400"/>
          </a:xfrm>
        </p:spPr>
        <p:txBody>
          <a:bodyPr lIns="0" tIns="0" rIns="0" bIns="0" anchor="b"/>
          <a:lstStyle/>
          <a:p>
            <a:pPr algn="l">
              <a:lnSpc>
                <a:spcPct val="95000"/>
              </a:lnSpc>
            </a:pPr>
            <a:r>
              <a:rPr lang="en-US" sz="3300">
                <a:solidFill>
                  <a:srgbClr val="676A55"/>
                </a:solidFill>
                <a:latin typeface="Arial" pitchFamily="34" charset="0"/>
              </a:rPr>
              <a:t>TYPES OF INFORMATION IN EXCEL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552450" y="1828800"/>
            <a:ext cx="8208963" cy="531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lvl="1" indent="-342900">
              <a:lnSpc>
                <a:spcPct val="95000"/>
              </a:lnSpc>
              <a:buClr>
                <a:srgbClr val="000000"/>
              </a:buClr>
              <a:buSzPct val="100000"/>
              <a:buFontTx/>
              <a:buChar char="•"/>
            </a:pPr>
            <a:r>
              <a:rPr lang="en-US" sz="2700" dirty="0">
                <a:solidFill>
                  <a:srgbClr val="000000"/>
                </a:solidFill>
                <a:latin typeface="Arial" pitchFamily="34" charset="0"/>
              </a:rPr>
              <a:t>Types of information can be typed in a cell </a:t>
            </a:r>
            <a:endParaRPr lang="en-US" dirty="0"/>
          </a:p>
          <a:p>
            <a:pPr marL="857250" lvl="2" indent="-285750">
              <a:lnSpc>
                <a:spcPct val="95000"/>
              </a:lnSpc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300" b="1" dirty="0">
                <a:solidFill>
                  <a:srgbClr val="000000"/>
                </a:solidFill>
                <a:latin typeface="Arial" pitchFamily="34" charset="0"/>
              </a:rPr>
              <a:t>text</a:t>
            </a:r>
            <a:endParaRPr lang="en-US" dirty="0"/>
          </a:p>
          <a:p>
            <a:pPr marL="857250" lvl="2" indent="-285750">
              <a:lnSpc>
                <a:spcPct val="95000"/>
              </a:lnSpc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300" b="1" dirty="0">
                <a:solidFill>
                  <a:srgbClr val="000000"/>
                </a:solidFill>
                <a:latin typeface="Arial" pitchFamily="34" charset="0"/>
              </a:rPr>
              <a:t>numbers</a:t>
            </a:r>
            <a:endParaRPr lang="en-US" dirty="0"/>
          </a:p>
          <a:p>
            <a:pPr marL="857250" lvl="2" indent="-285750">
              <a:lnSpc>
                <a:spcPct val="95000"/>
              </a:lnSpc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300" b="1" dirty="0">
                <a:solidFill>
                  <a:srgbClr val="000000"/>
                </a:solidFill>
                <a:latin typeface="Arial" pitchFamily="34" charset="0"/>
              </a:rPr>
              <a:t>formulas</a:t>
            </a:r>
            <a:endParaRPr lang="en-US" dirty="0"/>
          </a:p>
          <a:p>
            <a:pPr marL="857250" lvl="2" indent="-285750">
              <a:lnSpc>
                <a:spcPct val="95000"/>
              </a:lnSpc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300" b="1" dirty="0">
                <a:solidFill>
                  <a:srgbClr val="000000"/>
                </a:solidFill>
                <a:latin typeface="Arial" pitchFamily="34" charset="0"/>
              </a:rPr>
              <a:t>functions</a:t>
            </a:r>
            <a:endParaRPr lang="en-US" dirty="0"/>
          </a:p>
          <a:p>
            <a:pPr marL="857250" lvl="2" indent="-285750">
              <a:lnSpc>
                <a:spcPct val="95000"/>
              </a:lnSpc>
              <a:buClr>
                <a:srgbClr val="000000"/>
              </a:buClr>
              <a:buSzPct val="100000"/>
              <a:buFontTx/>
              <a:buChar char=" "/>
            </a:pPr>
            <a:endParaRPr lang="en-US" sz="2300" dirty="0">
              <a:solidFill>
                <a:srgbClr val="000000"/>
              </a:solidFill>
              <a:latin typeface="Arial" pitchFamily="34" charset="0"/>
            </a:endParaRPr>
          </a:p>
          <a:p>
            <a:pPr lvl="1" indent="-342900">
              <a:lnSpc>
                <a:spcPct val="95000"/>
              </a:lnSpc>
              <a:buClr>
                <a:srgbClr val="000000"/>
              </a:buClr>
              <a:buSzPct val="100000"/>
              <a:buFontTx/>
              <a:buChar char="•"/>
            </a:pPr>
            <a:r>
              <a:rPr lang="en-US" sz="2700" dirty="0">
                <a:solidFill>
                  <a:srgbClr val="000000"/>
                </a:solidFill>
                <a:latin typeface="Arial" pitchFamily="34" charset="0"/>
              </a:rPr>
              <a:t>Text is also known as </a:t>
            </a:r>
            <a:r>
              <a:rPr lang="en-US" sz="2700" b="1" dirty="0">
                <a:solidFill>
                  <a:srgbClr val="000000"/>
                </a:solidFill>
                <a:latin typeface="Arial" pitchFamily="34" charset="0"/>
              </a:rPr>
              <a:t>labels</a:t>
            </a:r>
            <a:endParaRPr lang="en-US" dirty="0"/>
          </a:p>
          <a:p>
            <a:pPr marL="857250" lvl="2" indent="-285750">
              <a:lnSpc>
                <a:spcPct val="95000"/>
              </a:lnSpc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300" dirty="0">
                <a:solidFill>
                  <a:srgbClr val="000000"/>
                </a:solidFill>
                <a:latin typeface="Arial" pitchFamily="34" charset="0"/>
              </a:rPr>
              <a:t>Aligns at the </a:t>
            </a:r>
            <a:r>
              <a:rPr lang="en-US" sz="2300" b="1" dirty="0">
                <a:solidFill>
                  <a:srgbClr val="000000"/>
                </a:solidFill>
                <a:latin typeface="Arial" pitchFamily="34" charset="0"/>
              </a:rPr>
              <a:t>left</a:t>
            </a:r>
            <a:endParaRPr lang="en-US" dirty="0"/>
          </a:p>
          <a:p>
            <a:pPr marL="857250" lvl="2" indent="-285750">
              <a:lnSpc>
                <a:spcPct val="95000"/>
              </a:lnSpc>
              <a:buClr>
                <a:srgbClr val="000000"/>
              </a:buClr>
              <a:buSzPct val="100000"/>
              <a:buFontTx/>
              <a:buChar char=" "/>
            </a:pPr>
            <a:endParaRPr lang="en-US" sz="2300" dirty="0">
              <a:solidFill>
                <a:srgbClr val="000000"/>
              </a:solidFill>
              <a:latin typeface="Arial" pitchFamily="34" charset="0"/>
            </a:endParaRPr>
          </a:p>
          <a:p>
            <a:pPr lvl="1" indent="-342900">
              <a:lnSpc>
                <a:spcPct val="95000"/>
              </a:lnSpc>
              <a:buClr>
                <a:srgbClr val="000000"/>
              </a:buClr>
              <a:buSzPct val="100000"/>
              <a:buFontTx/>
              <a:buChar char="•"/>
            </a:pPr>
            <a:r>
              <a:rPr lang="en-US" sz="2700" dirty="0">
                <a:solidFill>
                  <a:srgbClr val="000000"/>
                </a:solidFill>
                <a:latin typeface="Arial" pitchFamily="34" charset="0"/>
              </a:rPr>
              <a:t>Numbers are also known as </a:t>
            </a:r>
            <a:r>
              <a:rPr lang="en-US" sz="2700" b="1" dirty="0">
                <a:solidFill>
                  <a:srgbClr val="000000"/>
                </a:solidFill>
                <a:latin typeface="Arial" pitchFamily="34" charset="0"/>
              </a:rPr>
              <a:t>values </a:t>
            </a:r>
            <a:endParaRPr lang="en-US" dirty="0"/>
          </a:p>
          <a:p>
            <a:pPr marL="857250" lvl="2" indent="-285750">
              <a:lnSpc>
                <a:spcPct val="95000"/>
              </a:lnSpc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300" dirty="0">
                <a:solidFill>
                  <a:srgbClr val="000000"/>
                </a:solidFill>
                <a:latin typeface="Arial" pitchFamily="34" charset="0"/>
              </a:rPr>
              <a:t>Aligns at the </a:t>
            </a:r>
            <a:r>
              <a:rPr lang="en-US" sz="2300" b="1" dirty="0">
                <a:solidFill>
                  <a:srgbClr val="000000"/>
                </a:solidFill>
                <a:latin typeface="Arial" pitchFamily="34" charset="0"/>
              </a:rPr>
              <a:t>right</a:t>
            </a:r>
            <a:endParaRPr lang="en-US" dirty="0"/>
          </a:p>
          <a:p>
            <a:pPr>
              <a:lnSpc>
                <a:spcPct val="95000"/>
              </a:lnSpc>
            </a:pPr>
            <a:endParaRPr lang="en-US" sz="2700" dirty="0">
              <a:solidFill>
                <a:srgbClr val="000000"/>
              </a:solidFill>
              <a:latin typeface="Arial" pitchFamily="34" charset="0"/>
            </a:endParaRPr>
          </a:p>
          <a:p>
            <a:pPr>
              <a:lnSpc>
                <a:spcPct val="95000"/>
              </a:lnSpc>
            </a:pPr>
            <a:endParaRPr lang="en-US" sz="2700" dirty="0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ctrTitle"/>
          </p:nvPr>
        </p:nvSpPr>
        <p:spPr>
          <a:xfrm>
            <a:off x="552450" y="355600"/>
            <a:ext cx="8208963" cy="1168400"/>
          </a:xfrm>
        </p:spPr>
        <p:txBody>
          <a:bodyPr lIns="0" tIns="0" rIns="0" bIns="0" anchor="b"/>
          <a:lstStyle/>
          <a:p>
            <a:pPr algn="l">
              <a:lnSpc>
                <a:spcPct val="95000"/>
              </a:lnSpc>
            </a:pPr>
            <a:r>
              <a:rPr lang="en-US" sz="3300">
                <a:solidFill>
                  <a:srgbClr val="676A55"/>
                </a:solidFill>
                <a:latin typeface="Arial" pitchFamily="34" charset="0"/>
              </a:rPr>
              <a:t>EXCEL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552450" y="1828800"/>
            <a:ext cx="9139238" cy="531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lvl="1" indent="-342900">
              <a:lnSpc>
                <a:spcPct val="95000"/>
              </a:lnSpc>
              <a:buClr>
                <a:srgbClr val="000000"/>
              </a:buClr>
              <a:buSzPct val="100000"/>
              <a:buFontTx/>
              <a:buChar char="•"/>
            </a:pPr>
            <a:r>
              <a:rPr lang="en-US" sz="2700" dirty="0">
                <a:solidFill>
                  <a:srgbClr val="000000"/>
                </a:solidFill>
                <a:latin typeface="Arial" pitchFamily="34" charset="0"/>
              </a:rPr>
              <a:t>The purpose of excel is to </a:t>
            </a:r>
            <a:endParaRPr lang="en-US" dirty="0"/>
          </a:p>
          <a:p>
            <a:pPr marL="857250" lvl="2" indent="-285750">
              <a:lnSpc>
                <a:spcPct val="95000"/>
              </a:lnSpc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300" b="1" dirty="0">
                <a:solidFill>
                  <a:srgbClr val="000000"/>
                </a:solidFill>
                <a:latin typeface="Arial" pitchFamily="34" charset="0"/>
              </a:rPr>
              <a:t>compile data </a:t>
            </a:r>
            <a:endParaRPr lang="en-US" dirty="0"/>
          </a:p>
          <a:p>
            <a:pPr marL="857250" lvl="2" indent="-285750">
              <a:lnSpc>
                <a:spcPct val="95000"/>
              </a:lnSpc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300" b="1" dirty="0">
                <a:solidFill>
                  <a:srgbClr val="000000"/>
                </a:solidFill>
                <a:latin typeface="Arial" pitchFamily="34" charset="0"/>
              </a:rPr>
              <a:t>perform calculations</a:t>
            </a:r>
            <a:endParaRPr lang="en-US" dirty="0"/>
          </a:p>
          <a:p>
            <a:pPr marL="857250" lvl="2" indent="-285750">
              <a:lnSpc>
                <a:spcPct val="95000"/>
              </a:lnSpc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300" b="1" dirty="0">
                <a:solidFill>
                  <a:srgbClr val="000000"/>
                </a:solidFill>
                <a:latin typeface="Arial" pitchFamily="34" charset="0"/>
              </a:rPr>
              <a:t>create graphs/charts</a:t>
            </a:r>
            <a:endParaRPr lang="en-US" dirty="0"/>
          </a:p>
          <a:p>
            <a:pPr marL="857250" lvl="2" indent="-285750">
              <a:lnSpc>
                <a:spcPct val="95000"/>
              </a:lnSpc>
              <a:buClr>
                <a:srgbClr val="000000"/>
              </a:buClr>
              <a:buSzPct val="100000"/>
              <a:buFontTx/>
              <a:buChar char=" "/>
            </a:pPr>
            <a:endParaRPr lang="en-US" sz="2300" dirty="0">
              <a:solidFill>
                <a:srgbClr val="000000"/>
              </a:solidFill>
              <a:latin typeface="Arial" pitchFamily="34" charset="0"/>
            </a:endParaRPr>
          </a:p>
          <a:p>
            <a:pPr lvl="1" indent="-342900">
              <a:lnSpc>
                <a:spcPct val="95000"/>
              </a:lnSpc>
              <a:buClr>
                <a:srgbClr val="000000"/>
              </a:buClr>
              <a:buSzPct val="100000"/>
              <a:buFontTx/>
              <a:buChar char="•"/>
            </a:pPr>
            <a:r>
              <a:rPr lang="en-US" sz="2700" dirty="0">
                <a:solidFill>
                  <a:srgbClr val="000000"/>
                </a:solidFill>
                <a:latin typeface="Arial" pitchFamily="34" charset="0"/>
              </a:rPr>
              <a:t>Calculations are performed using</a:t>
            </a:r>
            <a:endParaRPr lang="en-US" dirty="0"/>
          </a:p>
          <a:p>
            <a:pPr marL="857250" lvl="2" indent="-285750">
              <a:lnSpc>
                <a:spcPct val="95000"/>
              </a:lnSpc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300" b="1" dirty="0">
                <a:solidFill>
                  <a:srgbClr val="000000"/>
                </a:solidFill>
                <a:latin typeface="Arial" pitchFamily="34" charset="0"/>
              </a:rPr>
              <a:t>formulas - </a:t>
            </a:r>
            <a:r>
              <a:rPr lang="en-US" sz="2300" dirty="0">
                <a:solidFill>
                  <a:srgbClr val="000000"/>
                </a:solidFill>
                <a:latin typeface="Arial" pitchFamily="34" charset="0"/>
              </a:rPr>
              <a:t>mathematical expressions that you create or enter</a:t>
            </a:r>
            <a:endParaRPr lang="en-US" dirty="0"/>
          </a:p>
          <a:p>
            <a:pPr marL="857250" lvl="2" indent="-285750">
              <a:lnSpc>
                <a:spcPct val="95000"/>
              </a:lnSpc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300" b="1" dirty="0">
                <a:solidFill>
                  <a:srgbClr val="000000"/>
                </a:solidFill>
                <a:latin typeface="Arial" pitchFamily="34" charset="0"/>
              </a:rPr>
              <a:t>functions - </a:t>
            </a:r>
            <a:r>
              <a:rPr lang="en-US" sz="2300" dirty="0">
                <a:solidFill>
                  <a:srgbClr val="000000"/>
                </a:solidFill>
                <a:latin typeface="Arial" pitchFamily="34" charset="0"/>
              </a:rPr>
              <a:t>mathematical expressions already available in excel</a:t>
            </a:r>
            <a:endParaRPr lang="en-US" dirty="0"/>
          </a:p>
          <a:p>
            <a:pPr marL="857250" lvl="2" indent="-285750">
              <a:lnSpc>
                <a:spcPct val="95000"/>
              </a:lnSpc>
              <a:buClr>
                <a:srgbClr val="000000"/>
              </a:buClr>
              <a:buSzPct val="100000"/>
              <a:buFontTx/>
              <a:buChar char=" "/>
            </a:pPr>
            <a:endParaRPr lang="en-US" sz="2300" dirty="0">
              <a:solidFill>
                <a:srgbClr val="000000"/>
              </a:solidFill>
              <a:latin typeface="Arial" pitchFamily="34" charset="0"/>
            </a:endParaRPr>
          </a:p>
          <a:p>
            <a:pPr>
              <a:lnSpc>
                <a:spcPct val="95000"/>
              </a:lnSpc>
              <a:buClr>
                <a:srgbClr val="000000"/>
              </a:buClr>
              <a:buSzPct val="100000"/>
            </a:pPr>
            <a:endParaRPr lang="en-US" sz="2700" dirty="0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ctrTitle"/>
          </p:nvPr>
        </p:nvSpPr>
        <p:spPr>
          <a:xfrm>
            <a:off x="552450" y="355600"/>
            <a:ext cx="8208963" cy="1168400"/>
          </a:xfrm>
        </p:spPr>
        <p:txBody>
          <a:bodyPr lIns="0" tIns="0" rIns="0" bIns="0" anchor="b"/>
          <a:lstStyle/>
          <a:p>
            <a:pPr algn="l">
              <a:lnSpc>
                <a:spcPct val="95000"/>
              </a:lnSpc>
            </a:pPr>
            <a:r>
              <a:rPr lang="en-US" sz="3300">
                <a:solidFill>
                  <a:srgbClr val="676A55"/>
                </a:solidFill>
                <a:latin typeface="Arial" pitchFamily="34" charset="0"/>
              </a:rPr>
              <a:t>FORMULAS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552450" y="1828800"/>
            <a:ext cx="8208963" cy="4473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lvl="1" indent="-342900">
              <a:lnSpc>
                <a:spcPct val="95000"/>
              </a:lnSpc>
              <a:buClr>
                <a:srgbClr val="000000"/>
              </a:buClr>
              <a:buSzPct val="100000"/>
              <a:buFontTx/>
              <a:buChar char="•"/>
            </a:pPr>
            <a:r>
              <a:rPr lang="en-US" sz="2700" dirty="0">
                <a:solidFill>
                  <a:srgbClr val="000000"/>
                </a:solidFill>
                <a:latin typeface="Arial" pitchFamily="34" charset="0"/>
              </a:rPr>
              <a:t>To perform calculations an </a:t>
            </a:r>
            <a:r>
              <a:rPr lang="en-US" sz="2700" b="1" dirty="0">
                <a:solidFill>
                  <a:srgbClr val="000000"/>
                </a:solidFill>
                <a:latin typeface="Arial" pitchFamily="34" charset="0"/>
              </a:rPr>
              <a:t>= </a:t>
            </a:r>
            <a:r>
              <a:rPr lang="en-US" sz="2700" dirty="0">
                <a:solidFill>
                  <a:srgbClr val="000000"/>
                </a:solidFill>
                <a:latin typeface="Arial" pitchFamily="34" charset="0"/>
              </a:rPr>
              <a:t>must be entered </a:t>
            </a:r>
            <a:r>
              <a:rPr lang="en-US" sz="2700" dirty="0" smtClean="0">
                <a:solidFill>
                  <a:srgbClr val="000000"/>
                </a:solidFill>
                <a:latin typeface="Arial" pitchFamily="34" charset="0"/>
              </a:rPr>
              <a:t>first</a:t>
            </a:r>
          </a:p>
          <a:p>
            <a:pPr lvl="1" indent="-342900">
              <a:lnSpc>
                <a:spcPct val="95000"/>
              </a:lnSpc>
              <a:buClr>
                <a:srgbClr val="000000"/>
              </a:buClr>
              <a:buSzPct val="100000"/>
              <a:buFontTx/>
              <a:buChar char="•"/>
            </a:pPr>
            <a:endParaRPr lang="en-US" dirty="0"/>
          </a:p>
          <a:p>
            <a:pPr lvl="1" indent="-342900">
              <a:lnSpc>
                <a:spcPct val="95000"/>
              </a:lnSpc>
              <a:buClr>
                <a:srgbClr val="000000"/>
              </a:buClr>
              <a:buSzPct val="100000"/>
              <a:buFontTx/>
              <a:buChar char="•"/>
            </a:pPr>
            <a:r>
              <a:rPr lang="en-US" sz="2700" dirty="0">
                <a:solidFill>
                  <a:srgbClr val="000000"/>
                </a:solidFill>
                <a:latin typeface="Arial" pitchFamily="34" charset="0"/>
              </a:rPr>
              <a:t>Formulas </a:t>
            </a:r>
            <a:r>
              <a:rPr lang="en-US" sz="2700" dirty="0" smtClean="0">
                <a:solidFill>
                  <a:srgbClr val="000000"/>
                </a:solidFill>
                <a:latin typeface="Arial" pitchFamily="34" charset="0"/>
              </a:rPr>
              <a:t>containing </a:t>
            </a:r>
            <a:r>
              <a:rPr lang="en-US" sz="2700" b="1" dirty="0">
                <a:solidFill>
                  <a:srgbClr val="000000"/>
                </a:solidFill>
                <a:latin typeface="Arial" pitchFamily="34" charset="0"/>
              </a:rPr>
              <a:t>numbers </a:t>
            </a:r>
            <a:r>
              <a:rPr lang="en-US" sz="2700" dirty="0">
                <a:solidFill>
                  <a:srgbClr val="000000"/>
                </a:solidFill>
                <a:latin typeface="Arial" pitchFamily="34" charset="0"/>
              </a:rPr>
              <a:t>will produce results that will </a:t>
            </a:r>
            <a:r>
              <a:rPr lang="en-US" sz="2700" b="1" dirty="0">
                <a:solidFill>
                  <a:srgbClr val="000000"/>
                </a:solidFill>
                <a:latin typeface="Arial" pitchFamily="34" charset="0"/>
              </a:rPr>
              <a:t>never change </a:t>
            </a:r>
            <a:endParaRPr lang="en-US" dirty="0"/>
          </a:p>
          <a:p>
            <a:pPr marL="857250" lvl="2" indent="-285750">
              <a:lnSpc>
                <a:spcPct val="95000"/>
              </a:lnSpc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300" dirty="0">
                <a:solidFill>
                  <a:srgbClr val="000000"/>
                </a:solidFill>
                <a:latin typeface="Arial" pitchFamily="34" charset="0"/>
              </a:rPr>
              <a:t>=3*8 produces the result of 24 </a:t>
            </a:r>
            <a:endParaRPr lang="en-US" sz="2300" dirty="0" smtClean="0">
              <a:solidFill>
                <a:srgbClr val="000000"/>
              </a:solidFill>
              <a:latin typeface="Arial" pitchFamily="34" charset="0"/>
            </a:endParaRPr>
          </a:p>
          <a:p>
            <a:pPr marL="857250" lvl="2" indent="-285750">
              <a:lnSpc>
                <a:spcPct val="95000"/>
              </a:lnSpc>
              <a:buClr>
                <a:srgbClr val="000000"/>
              </a:buClr>
              <a:buSzPct val="80000"/>
            </a:pPr>
            <a:endParaRPr lang="en-US" dirty="0"/>
          </a:p>
          <a:p>
            <a:pPr lvl="1" indent="-342900">
              <a:lnSpc>
                <a:spcPct val="95000"/>
              </a:lnSpc>
              <a:buClr>
                <a:srgbClr val="000000"/>
              </a:buClr>
              <a:buSzPct val="100000"/>
              <a:buFontTx/>
              <a:buChar char="•"/>
            </a:pPr>
            <a:r>
              <a:rPr lang="en-US" sz="2700" dirty="0">
                <a:solidFill>
                  <a:srgbClr val="000000"/>
                </a:solidFill>
                <a:latin typeface="Arial" pitchFamily="34" charset="0"/>
              </a:rPr>
              <a:t>Formulas containing </a:t>
            </a:r>
            <a:r>
              <a:rPr lang="en-US" sz="2700" b="1" dirty="0">
                <a:solidFill>
                  <a:srgbClr val="000000"/>
                </a:solidFill>
                <a:latin typeface="Arial" pitchFamily="34" charset="0"/>
              </a:rPr>
              <a:t>cell </a:t>
            </a:r>
            <a:r>
              <a:rPr lang="en-US" sz="2700" b="1" dirty="0" smtClean="0">
                <a:solidFill>
                  <a:srgbClr val="000000"/>
                </a:solidFill>
                <a:latin typeface="Arial" pitchFamily="34" charset="0"/>
              </a:rPr>
              <a:t>references </a:t>
            </a:r>
            <a:r>
              <a:rPr lang="en-US" sz="2700" dirty="0" smtClean="0">
                <a:solidFill>
                  <a:srgbClr val="000000"/>
                </a:solidFill>
                <a:latin typeface="Arial" pitchFamily="34" charset="0"/>
              </a:rPr>
              <a:t>produces </a:t>
            </a:r>
            <a:r>
              <a:rPr lang="en-US" sz="2700" dirty="0">
                <a:solidFill>
                  <a:srgbClr val="000000"/>
                </a:solidFill>
                <a:latin typeface="Arial" pitchFamily="34" charset="0"/>
              </a:rPr>
              <a:t>results that </a:t>
            </a:r>
            <a:r>
              <a:rPr lang="en-US" sz="2700" b="1" dirty="0">
                <a:solidFill>
                  <a:srgbClr val="000000"/>
                </a:solidFill>
                <a:latin typeface="Arial" pitchFamily="34" charset="0"/>
              </a:rPr>
              <a:t>will change </a:t>
            </a:r>
            <a:r>
              <a:rPr lang="en-US" sz="2700" dirty="0">
                <a:solidFill>
                  <a:srgbClr val="000000"/>
                </a:solidFill>
                <a:latin typeface="Arial" pitchFamily="34" charset="0"/>
              </a:rPr>
              <a:t>if the data in those cells change. </a:t>
            </a:r>
            <a:endParaRPr lang="en-US" dirty="0"/>
          </a:p>
          <a:p>
            <a:pPr marL="857250" lvl="2" indent="-285750">
              <a:lnSpc>
                <a:spcPct val="95000"/>
              </a:lnSpc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300" dirty="0">
                <a:solidFill>
                  <a:srgbClr val="000000"/>
                </a:solidFill>
                <a:latin typeface="Arial" pitchFamily="34" charset="0"/>
              </a:rPr>
              <a:t>=A1+B1 will produce results based on the data entered in those cells</a:t>
            </a:r>
            <a:endParaRPr lang="en-US" dirty="0"/>
          </a:p>
          <a:p>
            <a:pPr>
              <a:lnSpc>
                <a:spcPct val="95000"/>
              </a:lnSpc>
              <a:buClr>
                <a:srgbClr val="000000"/>
              </a:buClr>
              <a:buSzPct val="80000"/>
              <a:buFont typeface="Courier New" pitchFamily="49" charset="0"/>
              <a:buNone/>
            </a:pPr>
            <a:endParaRPr lang="en-US" sz="2700" dirty="0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ctrTitle"/>
          </p:nvPr>
        </p:nvSpPr>
        <p:spPr>
          <a:xfrm>
            <a:off x="552450" y="355600"/>
            <a:ext cx="8208963" cy="1168400"/>
          </a:xfrm>
        </p:spPr>
        <p:txBody>
          <a:bodyPr lIns="0" tIns="0" rIns="0" bIns="0" anchor="b"/>
          <a:lstStyle/>
          <a:p>
            <a:pPr algn="l">
              <a:lnSpc>
                <a:spcPct val="95000"/>
              </a:lnSpc>
            </a:pPr>
            <a:r>
              <a:rPr lang="en-US" sz="3300">
                <a:solidFill>
                  <a:srgbClr val="676A55"/>
                </a:solidFill>
                <a:latin typeface="Arial" pitchFamily="34" charset="0"/>
              </a:rPr>
              <a:t>FORMULAS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552450" y="1828800"/>
            <a:ext cx="8208963" cy="2646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lvl="1" indent="-342900">
              <a:lnSpc>
                <a:spcPct val="95000"/>
              </a:lnSpc>
              <a:buClr>
                <a:srgbClr val="000000"/>
              </a:buClr>
              <a:buSzPct val="100000"/>
              <a:buFontTx/>
              <a:buChar char="•"/>
            </a:pPr>
            <a:r>
              <a:rPr lang="en-US" sz="2700" dirty="0">
                <a:solidFill>
                  <a:srgbClr val="000000"/>
                </a:solidFill>
                <a:latin typeface="Arial" pitchFamily="34" charset="0"/>
              </a:rPr>
              <a:t>It is usually more effective to use a cell reference than entering values in a formula or function</a:t>
            </a:r>
            <a:endParaRPr lang="en-US" dirty="0"/>
          </a:p>
          <a:p>
            <a:pPr>
              <a:lnSpc>
                <a:spcPct val="95000"/>
              </a:lnSpc>
            </a:pPr>
            <a:endParaRPr lang="en-US" sz="2700" dirty="0">
              <a:solidFill>
                <a:srgbClr val="000000"/>
              </a:solidFill>
              <a:latin typeface="Arial" pitchFamily="34" charset="0"/>
            </a:endParaRPr>
          </a:p>
          <a:p>
            <a:pPr lvl="1" indent="-342900">
              <a:lnSpc>
                <a:spcPct val="95000"/>
              </a:lnSpc>
              <a:buClr>
                <a:srgbClr val="000000"/>
              </a:buClr>
              <a:buSzPct val="100000"/>
              <a:buFontTx/>
              <a:buChar char="•"/>
            </a:pPr>
            <a:r>
              <a:rPr lang="en-US" sz="2700" dirty="0">
                <a:solidFill>
                  <a:srgbClr val="000000"/>
                </a:solidFill>
                <a:latin typeface="Arial" pitchFamily="34" charset="0"/>
              </a:rPr>
              <a:t>Point-and-click method of entering formulas </a:t>
            </a:r>
            <a:endParaRPr lang="en-US" dirty="0"/>
          </a:p>
          <a:p>
            <a:pPr marL="857250" lvl="2" indent="-285750">
              <a:lnSpc>
                <a:spcPct val="95000"/>
              </a:lnSpc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300" b="1" dirty="0">
                <a:solidFill>
                  <a:srgbClr val="000000"/>
                </a:solidFill>
                <a:latin typeface="Arial" pitchFamily="34" charset="0"/>
              </a:rPr>
              <a:t>use the mouse to select the cells that you </a:t>
            </a:r>
            <a:r>
              <a:rPr lang="en-US" sz="2300" b="1">
                <a:solidFill>
                  <a:srgbClr val="000000"/>
                </a:solidFill>
                <a:latin typeface="Arial" pitchFamily="34" charset="0"/>
              </a:rPr>
              <a:t>want </a:t>
            </a:r>
            <a:r>
              <a:rPr lang="en-US" sz="2300" b="1" smtClean="0">
                <a:solidFill>
                  <a:srgbClr val="000000"/>
                </a:solidFill>
                <a:latin typeface="Arial" pitchFamily="34" charset="0"/>
              </a:rPr>
              <a:t>to use to perform </a:t>
            </a:r>
            <a:r>
              <a:rPr lang="en-US" sz="2300" b="1" dirty="0">
                <a:solidFill>
                  <a:srgbClr val="000000"/>
                </a:solidFill>
                <a:latin typeface="Arial" pitchFamily="34" charset="0"/>
              </a:rPr>
              <a:t>the calculations</a:t>
            </a:r>
            <a:endParaRPr lang="en-US" dirty="0"/>
          </a:p>
          <a:p>
            <a:pPr>
              <a:lnSpc>
                <a:spcPct val="95000"/>
              </a:lnSpc>
              <a:buClr>
                <a:srgbClr val="000000"/>
              </a:buClr>
              <a:buSzPct val="80000"/>
              <a:buFont typeface="Courier New" pitchFamily="49" charset="0"/>
              <a:buNone/>
            </a:pPr>
            <a:endParaRPr lang="en-US" sz="2700" dirty="0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ctrTitle"/>
          </p:nvPr>
        </p:nvSpPr>
        <p:spPr>
          <a:xfrm>
            <a:off x="552450" y="355600"/>
            <a:ext cx="8208963" cy="1168400"/>
          </a:xfrm>
        </p:spPr>
        <p:txBody>
          <a:bodyPr lIns="0" tIns="0" rIns="0" bIns="0" anchor="b"/>
          <a:lstStyle/>
          <a:p>
            <a:pPr algn="l">
              <a:lnSpc>
                <a:spcPct val="95000"/>
              </a:lnSpc>
            </a:pPr>
            <a:r>
              <a:rPr lang="en-US" sz="3300">
                <a:solidFill>
                  <a:srgbClr val="676A55"/>
                </a:solidFill>
                <a:latin typeface="Arial" pitchFamily="34" charset="0"/>
              </a:rPr>
              <a:t>ARITHMETIC OPERATORS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52450" y="1828800"/>
            <a:ext cx="8208963" cy="531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lvl="1" indent="-342900">
              <a:lnSpc>
                <a:spcPct val="95000"/>
              </a:lnSpc>
              <a:buClr>
                <a:srgbClr val="000000"/>
              </a:buClr>
              <a:buSzPct val="100000"/>
              <a:buFontTx/>
              <a:buChar char="•"/>
            </a:pPr>
            <a:r>
              <a:rPr lang="en-US" sz="2700" dirty="0">
                <a:solidFill>
                  <a:srgbClr val="000000"/>
                </a:solidFill>
                <a:latin typeface="Arial" pitchFamily="34" charset="0"/>
              </a:rPr>
              <a:t>Operators</a:t>
            </a:r>
            <a:endParaRPr lang="en-US" dirty="0"/>
          </a:p>
          <a:p>
            <a:pPr marL="857250" lvl="2" indent="-285750">
              <a:lnSpc>
                <a:spcPct val="95000"/>
              </a:lnSpc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300" dirty="0">
                <a:solidFill>
                  <a:srgbClr val="000000"/>
                </a:solidFill>
                <a:latin typeface="Arial" pitchFamily="34" charset="0"/>
              </a:rPr>
              <a:t>Addition +</a:t>
            </a:r>
            <a:endParaRPr lang="en-US" dirty="0"/>
          </a:p>
          <a:p>
            <a:pPr marL="857250" lvl="2" indent="-285750">
              <a:lnSpc>
                <a:spcPct val="95000"/>
              </a:lnSpc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300" dirty="0">
                <a:solidFill>
                  <a:srgbClr val="000000"/>
                </a:solidFill>
                <a:latin typeface="Arial" pitchFamily="34" charset="0"/>
              </a:rPr>
              <a:t>Subtraction -</a:t>
            </a:r>
            <a:endParaRPr lang="en-US" dirty="0"/>
          </a:p>
          <a:p>
            <a:pPr marL="857250" lvl="2" indent="-285750">
              <a:lnSpc>
                <a:spcPct val="95000"/>
              </a:lnSpc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300" dirty="0" smtClean="0">
                <a:solidFill>
                  <a:srgbClr val="000000"/>
                </a:solidFill>
                <a:latin typeface="Arial" pitchFamily="34" charset="0"/>
              </a:rPr>
              <a:t>Multiplication </a:t>
            </a:r>
            <a:r>
              <a:rPr lang="en-US" sz="2300" dirty="0">
                <a:solidFill>
                  <a:srgbClr val="000000"/>
                </a:solidFill>
                <a:latin typeface="Arial" pitchFamily="34" charset="0"/>
              </a:rPr>
              <a:t>*</a:t>
            </a:r>
            <a:endParaRPr lang="en-US" dirty="0"/>
          </a:p>
          <a:p>
            <a:pPr marL="857250" lvl="2" indent="-285750">
              <a:lnSpc>
                <a:spcPct val="95000"/>
              </a:lnSpc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300" dirty="0" smtClean="0">
                <a:solidFill>
                  <a:srgbClr val="000000"/>
                </a:solidFill>
                <a:latin typeface="Arial" pitchFamily="34" charset="0"/>
              </a:rPr>
              <a:t>Division </a:t>
            </a:r>
            <a:r>
              <a:rPr lang="en-US" sz="2300" dirty="0">
                <a:solidFill>
                  <a:srgbClr val="000000"/>
                </a:solidFill>
                <a:latin typeface="Arial" pitchFamily="34" charset="0"/>
              </a:rPr>
              <a:t>/</a:t>
            </a:r>
            <a:endParaRPr lang="en-US" dirty="0"/>
          </a:p>
          <a:p>
            <a:pPr marL="857250" lvl="2" indent="-285750">
              <a:lnSpc>
                <a:spcPct val="95000"/>
              </a:lnSpc>
              <a:buClr>
                <a:srgbClr val="000000"/>
              </a:buClr>
              <a:buSzPct val="100000"/>
              <a:buFontTx/>
              <a:buChar char=" "/>
            </a:pPr>
            <a:endParaRPr lang="en-US" sz="2300" dirty="0">
              <a:solidFill>
                <a:srgbClr val="000000"/>
              </a:solidFill>
              <a:latin typeface="Arial" pitchFamily="34" charset="0"/>
            </a:endParaRPr>
          </a:p>
          <a:p>
            <a:pPr lvl="1" indent="-342900">
              <a:lnSpc>
                <a:spcPct val="95000"/>
              </a:lnSpc>
              <a:buClr>
                <a:srgbClr val="000000"/>
              </a:buClr>
              <a:buSzPct val="100000"/>
              <a:buFontTx/>
              <a:buChar char="•"/>
            </a:pPr>
            <a:r>
              <a:rPr lang="en-US" sz="2700" dirty="0" smtClean="0">
                <a:solidFill>
                  <a:srgbClr val="000000"/>
                </a:solidFill>
                <a:latin typeface="Arial" pitchFamily="34" charset="0"/>
              </a:rPr>
              <a:t>The </a:t>
            </a:r>
            <a:r>
              <a:rPr lang="en-US" sz="2700" dirty="0">
                <a:solidFill>
                  <a:srgbClr val="000000"/>
                </a:solidFill>
                <a:latin typeface="Arial" pitchFamily="34" charset="0"/>
              </a:rPr>
              <a:t>sequence used to calculate </a:t>
            </a:r>
            <a:r>
              <a:rPr lang="en-US" sz="2700" dirty="0" smtClean="0">
                <a:solidFill>
                  <a:srgbClr val="000000"/>
                </a:solidFill>
                <a:latin typeface="Arial" pitchFamily="34" charset="0"/>
              </a:rPr>
              <a:t>complex formulas </a:t>
            </a:r>
            <a:r>
              <a:rPr lang="en-US" sz="2700" dirty="0">
                <a:solidFill>
                  <a:srgbClr val="000000"/>
                </a:solidFill>
                <a:latin typeface="Arial" pitchFamily="34" charset="0"/>
              </a:rPr>
              <a:t>containing more than one operation. </a:t>
            </a:r>
            <a:endParaRPr lang="en-US" dirty="0"/>
          </a:p>
          <a:p>
            <a:pPr marL="857250" lvl="2" indent="-285750">
              <a:lnSpc>
                <a:spcPct val="95000"/>
              </a:lnSpc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300" b="1" dirty="0">
                <a:solidFill>
                  <a:srgbClr val="000000"/>
                </a:solidFill>
                <a:latin typeface="Arial" pitchFamily="34" charset="0"/>
              </a:rPr>
              <a:t>order </a:t>
            </a:r>
            <a:r>
              <a:rPr lang="en-US" sz="2300" b="1">
                <a:solidFill>
                  <a:srgbClr val="000000"/>
                </a:solidFill>
                <a:latin typeface="Arial" pitchFamily="34" charset="0"/>
              </a:rPr>
              <a:t>of </a:t>
            </a:r>
            <a:r>
              <a:rPr lang="en-US" sz="2300" b="1" smtClean="0">
                <a:solidFill>
                  <a:srgbClr val="000000"/>
                </a:solidFill>
                <a:latin typeface="Arial" pitchFamily="34" charset="0"/>
              </a:rPr>
              <a:t>operations </a:t>
            </a:r>
            <a:endParaRPr lang="en-US" dirty="0"/>
          </a:p>
          <a:p>
            <a:pPr marL="1257300" lvl="3" indent="-228600">
              <a:lnSpc>
                <a:spcPct val="95000"/>
              </a:lnSpc>
              <a:buClr>
                <a:srgbClr val="000000"/>
              </a:buClr>
              <a:buSzPct val="100000"/>
              <a:buFont typeface="Wingdings" pitchFamily="2" charset="2"/>
              <a:buChar char="§"/>
            </a:pPr>
            <a:r>
              <a:rPr lang="en-US" sz="2000" b="1" dirty="0">
                <a:solidFill>
                  <a:srgbClr val="000000"/>
                </a:solidFill>
                <a:latin typeface="Arial" pitchFamily="34" charset="0"/>
              </a:rPr>
              <a:t>parenthesis</a:t>
            </a:r>
            <a:endParaRPr lang="en-US" dirty="0"/>
          </a:p>
          <a:p>
            <a:pPr marL="1257300" lvl="3" indent="-228600">
              <a:lnSpc>
                <a:spcPct val="95000"/>
              </a:lnSpc>
              <a:buClr>
                <a:srgbClr val="000000"/>
              </a:buClr>
              <a:buSzPct val="100000"/>
              <a:buFont typeface="Wingdings" pitchFamily="2" charset="2"/>
              <a:buChar char="§"/>
            </a:pPr>
            <a:r>
              <a:rPr lang="en-US" sz="2000" b="1" dirty="0" smtClean="0">
                <a:solidFill>
                  <a:srgbClr val="000000"/>
                </a:solidFill>
                <a:latin typeface="Arial" pitchFamily="34" charset="0"/>
              </a:rPr>
              <a:t>multiplication 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and </a:t>
            </a:r>
            <a:r>
              <a:rPr lang="en-US" sz="2000" b="1" dirty="0" smtClean="0">
                <a:solidFill>
                  <a:srgbClr val="000000"/>
                </a:solidFill>
                <a:latin typeface="Arial" pitchFamily="34" charset="0"/>
              </a:rPr>
              <a:t>division</a:t>
            </a:r>
            <a:endParaRPr lang="en-US" dirty="0"/>
          </a:p>
          <a:p>
            <a:pPr marL="1257300" lvl="3" indent="-228600">
              <a:lnSpc>
                <a:spcPct val="95000"/>
              </a:lnSpc>
              <a:buClr>
                <a:srgbClr val="000000"/>
              </a:buClr>
              <a:buSzPct val="100000"/>
              <a:buFont typeface="Wingdings" pitchFamily="2" charset="2"/>
              <a:buChar char="§"/>
            </a:pPr>
            <a:r>
              <a:rPr lang="en-US" sz="2000" b="1" dirty="0" smtClean="0">
                <a:solidFill>
                  <a:srgbClr val="000000"/>
                </a:solidFill>
                <a:latin typeface="Arial" pitchFamily="34" charset="0"/>
              </a:rPr>
              <a:t>Addition 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</a:rPr>
              <a:t>and </a:t>
            </a:r>
            <a:r>
              <a:rPr lang="en-US" sz="2000" b="1" dirty="0" smtClean="0">
                <a:solidFill>
                  <a:srgbClr val="000000"/>
                </a:solidFill>
                <a:latin typeface="Arial" pitchFamily="34" charset="0"/>
              </a:rPr>
              <a:t>subtraction</a:t>
            </a:r>
            <a:endParaRPr lang="en-US" b="1" dirty="0"/>
          </a:p>
          <a:p>
            <a:pPr>
              <a:lnSpc>
                <a:spcPct val="95000"/>
              </a:lnSpc>
            </a:pPr>
            <a:endParaRPr lang="en-US" sz="2700" dirty="0">
              <a:solidFill>
                <a:srgbClr val="000000"/>
              </a:solidFill>
              <a:latin typeface="Arial" pitchFamily="34" charset="0"/>
            </a:endParaRPr>
          </a:p>
          <a:p>
            <a:pPr>
              <a:lnSpc>
                <a:spcPct val="95000"/>
              </a:lnSpc>
            </a:pPr>
            <a:endParaRPr lang="en-US" sz="2700" dirty="0">
              <a:solidFill>
                <a:srgbClr val="000000"/>
              </a:solidFill>
              <a:latin typeface="Arial" pitchFamily="34" charset="0"/>
            </a:endParaRPr>
          </a:p>
          <a:p>
            <a:pPr>
              <a:lnSpc>
                <a:spcPct val="95000"/>
              </a:lnSpc>
            </a:pPr>
            <a:endParaRPr lang="en-US" sz="2700" dirty="0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1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1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17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17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552450" y="1828800"/>
            <a:ext cx="8208963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lvl="1" indent="-342900">
              <a:lnSpc>
                <a:spcPct val="95000"/>
              </a:lnSpc>
              <a:buClr>
                <a:srgbClr val="000000"/>
              </a:buClr>
              <a:buSzPct val="100000"/>
              <a:buFontTx/>
              <a:buChar char="•"/>
            </a:pPr>
            <a:r>
              <a:rPr lang="en-US" sz="2700">
                <a:solidFill>
                  <a:srgbClr val="000000"/>
                </a:solidFill>
                <a:latin typeface="Arial" pitchFamily="34" charset="0"/>
              </a:rPr>
              <a:t>Calculate the following equation using order of operations </a:t>
            </a:r>
            <a:endParaRPr lang="en-US"/>
          </a:p>
          <a:p>
            <a:pPr>
              <a:lnSpc>
                <a:spcPct val="95000"/>
              </a:lnSpc>
              <a:buClr>
                <a:srgbClr val="000000"/>
              </a:buClr>
              <a:buSzPct val="100000"/>
            </a:pPr>
            <a:endParaRPr lang="en-US" sz="27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652588" y="3436938"/>
            <a:ext cx="2112962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95000"/>
              </a:lnSpc>
            </a:pPr>
            <a:r>
              <a:rPr lang="en-US" sz="3100">
                <a:solidFill>
                  <a:srgbClr val="000000"/>
                </a:solidFill>
                <a:latin typeface="Arial" pitchFamily="34" charset="0"/>
              </a:rPr>
              <a:t>= 10 - 5*6 </a:t>
            </a:r>
          </a:p>
        </p:txBody>
      </p:sp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84463" y="3276600"/>
            <a:ext cx="795337" cy="720725"/>
          </a:xfrm>
          <a:prstGeom prst="rect">
            <a:avLst/>
          </a:prstGeom>
          <a:noFill/>
        </p:spPr>
      </p:pic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2922588" y="3013075"/>
            <a:ext cx="458787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95000"/>
              </a:lnSpc>
            </a:pPr>
            <a:r>
              <a:rPr lang="en-US" sz="2000">
                <a:solidFill>
                  <a:srgbClr val="000000"/>
                </a:solidFill>
                <a:latin typeface="Arial" pitchFamily="34" charset="0"/>
              </a:rPr>
              <a:t>1st</a:t>
            </a:r>
          </a:p>
        </p:txBody>
      </p:sp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7525" y="3948113"/>
            <a:ext cx="117475" cy="700087"/>
          </a:xfrm>
          <a:prstGeom prst="rect">
            <a:avLst/>
          </a:prstGeom>
          <a:noFill/>
        </p:spPr>
      </p:pic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2565400" y="4724400"/>
            <a:ext cx="2894013" cy="321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lnSpc>
                <a:spcPct val="95000"/>
              </a:lnSpc>
            </a:pPr>
            <a:r>
              <a:rPr lang="en-US" sz="2200" b="1" dirty="0" smtClean="0">
                <a:solidFill>
                  <a:srgbClr val="000000"/>
                </a:solidFill>
                <a:latin typeface="Arial" pitchFamily="34" charset="0"/>
              </a:rPr>
              <a:t>10-30 </a:t>
            </a:r>
            <a:r>
              <a:rPr lang="en-US" sz="2200" b="1" dirty="0">
                <a:solidFill>
                  <a:srgbClr val="000000"/>
                </a:solidFill>
                <a:latin typeface="Arial" pitchFamily="34" charset="0"/>
              </a:rPr>
              <a:t>= </a:t>
            </a:r>
            <a:r>
              <a:rPr lang="en-US" sz="2200" b="1" dirty="0" smtClean="0">
                <a:solidFill>
                  <a:srgbClr val="000000"/>
                </a:solidFill>
                <a:latin typeface="Arial" pitchFamily="34" charset="0"/>
              </a:rPr>
              <a:t>-20</a:t>
            </a:r>
            <a:endParaRPr lang="en-US" sz="2200" b="1" dirty="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8202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79600" y="3317875"/>
            <a:ext cx="806450" cy="720725"/>
          </a:xfrm>
          <a:prstGeom prst="rect">
            <a:avLst/>
          </a:prstGeom>
          <a:noFill/>
        </p:spPr>
      </p:pic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2076450" y="3013075"/>
            <a:ext cx="544513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95000"/>
              </a:lnSpc>
            </a:pPr>
            <a:r>
              <a:rPr lang="en-US" sz="2000">
                <a:solidFill>
                  <a:srgbClr val="000000"/>
                </a:solidFill>
                <a:latin typeface="Arial" pitchFamily="34" charset="0"/>
              </a:rPr>
              <a:t>2nd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5208588" y="3436938"/>
            <a:ext cx="3044825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95000"/>
              </a:lnSpc>
            </a:pPr>
            <a:r>
              <a:rPr lang="en-US" sz="3100">
                <a:solidFill>
                  <a:srgbClr val="000000"/>
                </a:solidFill>
                <a:latin typeface="Arial" pitchFamily="34" charset="0"/>
              </a:rPr>
              <a:t>= (10- 5) *6 </a:t>
            </a:r>
          </a:p>
        </p:txBody>
      </p:sp>
      <p:pic>
        <p:nvPicPr>
          <p:cNvPr id="8206" name="Picture 1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56400" y="3276600"/>
            <a:ext cx="804863" cy="720725"/>
          </a:xfrm>
          <a:prstGeom prst="rect">
            <a:avLst/>
          </a:prstGeom>
          <a:noFill/>
        </p:spPr>
      </p:pic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5886450" y="3013075"/>
            <a:ext cx="4572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95000"/>
              </a:lnSpc>
            </a:pPr>
            <a:r>
              <a:rPr lang="en-US" sz="2000">
                <a:solidFill>
                  <a:srgbClr val="000000"/>
                </a:solidFill>
                <a:latin typeface="Arial" pitchFamily="34" charset="0"/>
              </a:rPr>
              <a:t>1st</a:t>
            </a:r>
          </a:p>
        </p:txBody>
      </p:sp>
      <p:pic>
        <p:nvPicPr>
          <p:cNvPr id="8208" name="Picture 1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39000" y="4052888"/>
            <a:ext cx="117475" cy="700087"/>
          </a:xfrm>
          <a:prstGeom prst="rect">
            <a:avLst/>
          </a:prstGeom>
          <a:noFill/>
        </p:spPr>
      </p:pic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5802313" y="4791075"/>
            <a:ext cx="2451100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95000"/>
              </a:lnSpc>
            </a:pPr>
            <a:r>
              <a:rPr lang="en-US" sz="2200">
                <a:solidFill>
                  <a:srgbClr val="000000"/>
                </a:solidFill>
                <a:latin typeface="Arial" pitchFamily="34" charset="0"/>
              </a:rPr>
              <a:t>10–5 = 5 * 6 = </a:t>
            </a:r>
            <a:r>
              <a:rPr lang="en-US" sz="2200" b="1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pic>
        <p:nvPicPr>
          <p:cNvPr id="8210" name="Picture 1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49875" y="3317875"/>
            <a:ext cx="1482725" cy="720725"/>
          </a:xfrm>
          <a:prstGeom prst="rect">
            <a:avLst/>
          </a:prstGeom>
          <a:noFill/>
        </p:spPr>
      </p:pic>
      <p:pic>
        <p:nvPicPr>
          <p:cNvPr id="8211" name="Picture 1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200775" y="4052888"/>
            <a:ext cx="119063" cy="700087"/>
          </a:xfrm>
          <a:prstGeom prst="rect">
            <a:avLst/>
          </a:prstGeom>
          <a:noFill/>
        </p:spPr>
      </p:pic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6986588" y="3013075"/>
            <a:ext cx="544512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95000"/>
              </a:lnSpc>
            </a:pPr>
            <a:r>
              <a:rPr lang="en-US" sz="2000">
                <a:solidFill>
                  <a:srgbClr val="000000"/>
                </a:solidFill>
                <a:latin typeface="Arial" pitchFamily="34" charset="0"/>
              </a:rPr>
              <a:t>2nd</a:t>
            </a:r>
          </a:p>
        </p:txBody>
      </p:sp>
      <p:cxnSp>
        <p:nvCxnSpPr>
          <p:cNvPr id="20" name="Straight Arrow Connector 19"/>
          <p:cNvCxnSpPr>
            <a:stCxn id="8202" idx="2"/>
          </p:cNvCxnSpPr>
          <p:nvPr/>
        </p:nvCxnSpPr>
        <p:spPr>
          <a:xfrm rot="16200000" flipH="1">
            <a:off x="2119312" y="4202112"/>
            <a:ext cx="685800" cy="3587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ctrTitle"/>
          </p:nvPr>
        </p:nvSpPr>
        <p:spPr>
          <a:xfrm>
            <a:off x="552450" y="355600"/>
            <a:ext cx="8208963" cy="1168400"/>
          </a:xfrm>
        </p:spPr>
        <p:txBody>
          <a:bodyPr lIns="0" tIns="0" rIns="0" bIns="0" anchor="b"/>
          <a:lstStyle/>
          <a:p>
            <a:pPr algn="l">
              <a:lnSpc>
                <a:spcPct val="95000"/>
              </a:lnSpc>
            </a:pPr>
            <a:r>
              <a:rPr lang="en-US" sz="3300">
                <a:solidFill>
                  <a:srgbClr val="676A55"/>
                </a:solidFill>
                <a:latin typeface="Arial" pitchFamily="34" charset="0"/>
              </a:rPr>
              <a:t>FUNCTIONS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552450" y="1828800"/>
            <a:ext cx="8208963" cy="3260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lvl="1" indent="-342900">
              <a:lnSpc>
                <a:spcPct val="95000"/>
              </a:lnSpc>
              <a:buClr>
                <a:srgbClr val="000000"/>
              </a:buClr>
              <a:buSzPct val="100000"/>
              <a:buFontTx/>
              <a:buChar char="•"/>
            </a:pPr>
            <a:r>
              <a:rPr lang="en-US" sz="2700" b="1" dirty="0">
                <a:solidFill>
                  <a:srgbClr val="000000"/>
                </a:solidFill>
                <a:latin typeface="Arial" pitchFamily="34" charset="0"/>
              </a:rPr>
              <a:t>F</a:t>
            </a:r>
            <a:r>
              <a:rPr lang="en-US" sz="2700" b="1" dirty="0" smtClean="0">
                <a:solidFill>
                  <a:srgbClr val="000000"/>
                </a:solidFill>
                <a:latin typeface="Arial" pitchFamily="34" charset="0"/>
              </a:rPr>
              <a:t>unctions </a:t>
            </a:r>
            <a:r>
              <a:rPr lang="en-US" sz="2700" dirty="0">
                <a:solidFill>
                  <a:srgbClr val="000000"/>
                </a:solidFill>
                <a:latin typeface="Arial" pitchFamily="34" charset="0"/>
              </a:rPr>
              <a:t>are </a:t>
            </a:r>
            <a:r>
              <a:rPr lang="en-US" sz="2700" dirty="0" smtClean="0">
                <a:solidFill>
                  <a:srgbClr val="000000"/>
                </a:solidFill>
                <a:latin typeface="Arial" pitchFamily="34" charset="0"/>
              </a:rPr>
              <a:t>built-in  </a:t>
            </a:r>
            <a:r>
              <a:rPr lang="en-US" sz="2700" dirty="0">
                <a:solidFill>
                  <a:srgbClr val="000000"/>
                </a:solidFill>
                <a:latin typeface="Arial" pitchFamily="34" charset="0"/>
              </a:rPr>
              <a:t>formulas </a:t>
            </a:r>
            <a:endParaRPr lang="en-US" dirty="0"/>
          </a:p>
          <a:p>
            <a:pPr marL="857250" lvl="2" indent="-285750">
              <a:lnSpc>
                <a:spcPct val="95000"/>
              </a:lnSpc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300" dirty="0" err="1">
                <a:solidFill>
                  <a:srgbClr val="000000"/>
                </a:solidFill>
                <a:latin typeface="Arial" pitchFamily="34" charset="0"/>
              </a:rPr>
              <a:t>Autosum</a:t>
            </a:r>
            <a:r>
              <a:rPr lang="en-US" sz="23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300" dirty="0" smtClean="0">
                <a:solidFill>
                  <a:srgbClr val="000000"/>
                </a:solidFill>
                <a:latin typeface="Arial" pitchFamily="34" charset="0"/>
              </a:rPr>
              <a:t>is a built-in </a:t>
            </a:r>
            <a:r>
              <a:rPr lang="en-US" sz="2300" dirty="0">
                <a:solidFill>
                  <a:srgbClr val="000000"/>
                </a:solidFill>
                <a:latin typeface="Arial" pitchFamily="34" charset="0"/>
              </a:rPr>
              <a:t>SUM function. </a:t>
            </a:r>
            <a:endParaRPr lang="en-US" dirty="0"/>
          </a:p>
          <a:p>
            <a:pPr>
              <a:lnSpc>
                <a:spcPct val="95000"/>
              </a:lnSpc>
            </a:pPr>
            <a:endParaRPr lang="en-US" sz="2700" dirty="0">
              <a:solidFill>
                <a:srgbClr val="000000"/>
              </a:solidFill>
              <a:latin typeface="Arial" pitchFamily="34" charset="0"/>
            </a:endParaRPr>
          </a:p>
          <a:p>
            <a:pPr lvl="1" indent="-342900">
              <a:lnSpc>
                <a:spcPct val="95000"/>
              </a:lnSpc>
              <a:buClr>
                <a:srgbClr val="000000"/>
              </a:buClr>
              <a:buSzPct val="100000"/>
              <a:buFontTx/>
              <a:buChar char="•"/>
            </a:pPr>
            <a:r>
              <a:rPr lang="en-US" sz="2700" dirty="0">
                <a:solidFill>
                  <a:srgbClr val="000000"/>
                </a:solidFill>
                <a:latin typeface="Arial" pitchFamily="34" charset="0"/>
              </a:rPr>
              <a:t>Clicking on the arrow next to the Auto sum</a:t>
            </a:r>
            <a:endParaRPr lang="en-US" dirty="0"/>
          </a:p>
          <a:p>
            <a:pPr marL="857250" lvl="2" indent="-285750">
              <a:lnSpc>
                <a:spcPct val="95000"/>
              </a:lnSpc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300" b="1" dirty="0">
                <a:solidFill>
                  <a:srgbClr val="000000"/>
                </a:solidFill>
                <a:latin typeface="Arial" pitchFamily="34" charset="0"/>
              </a:rPr>
              <a:t>SUM </a:t>
            </a:r>
            <a:r>
              <a:rPr lang="en-US" sz="2300" dirty="0">
                <a:solidFill>
                  <a:srgbClr val="000000"/>
                </a:solidFill>
                <a:latin typeface="Arial" pitchFamily="34" charset="0"/>
              </a:rPr>
              <a:t>calculates the total in a range of cells</a:t>
            </a:r>
            <a:endParaRPr lang="en-US" dirty="0"/>
          </a:p>
          <a:p>
            <a:pPr marL="857250" lvl="2" indent="-285750">
              <a:lnSpc>
                <a:spcPct val="95000"/>
              </a:lnSpc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300" b="1" dirty="0" smtClean="0">
                <a:solidFill>
                  <a:srgbClr val="000000"/>
                </a:solidFill>
                <a:latin typeface="Arial" pitchFamily="34" charset="0"/>
              </a:rPr>
              <a:t>AVERAGE </a:t>
            </a:r>
            <a:r>
              <a:rPr lang="en-US" sz="2300" dirty="0">
                <a:solidFill>
                  <a:srgbClr val="000000"/>
                </a:solidFill>
                <a:latin typeface="Arial" pitchFamily="34" charset="0"/>
              </a:rPr>
              <a:t>calculates the average in a range of cell </a:t>
            </a:r>
            <a:endParaRPr lang="en-US" dirty="0"/>
          </a:p>
          <a:p>
            <a:pPr marL="857250" lvl="2" indent="-285750">
              <a:lnSpc>
                <a:spcPct val="95000"/>
              </a:lnSpc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300" b="1" dirty="0">
                <a:solidFill>
                  <a:srgbClr val="000000"/>
                </a:solidFill>
                <a:latin typeface="Arial" pitchFamily="34" charset="0"/>
              </a:rPr>
              <a:t>MAX </a:t>
            </a:r>
            <a:r>
              <a:rPr lang="en-US" sz="2300" dirty="0">
                <a:solidFill>
                  <a:srgbClr val="000000"/>
                </a:solidFill>
                <a:latin typeface="Arial" pitchFamily="34" charset="0"/>
              </a:rPr>
              <a:t>displays highest value in a range of cells</a:t>
            </a:r>
            <a:endParaRPr lang="en-US" dirty="0"/>
          </a:p>
          <a:p>
            <a:pPr marL="857250" lvl="2" indent="-285750">
              <a:lnSpc>
                <a:spcPct val="95000"/>
              </a:lnSpc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300" b="1" dirty="0">
                <a:solidFill>
                  <a:srgbClr val="000000"/>
                </a:solidFill>
                <a:latin typeface="Arial" pitchFamily="34" charset="0"/>
              </a:rPr>
              <a:t>MIN </a:t>
            </a:r>
            <a:r>
              <a:rPr lang="en-US" sz="2300" dirty="0">
                <a:solidFill>
                  <a:srgbClr val="000000"/>
                </a:solidFill>
                <a:latin typeface="Arial" pitchFamily="34" charset="0"/>
              </a:rPr>
              <a:t>displays smallest value in a range of cells</a:t>
            </a:r>
            <a:endParaRPr lang="en-US" dirty="0"/>
          </a:p>
          <a:p>
            <a:pPr>
              <a:lnSpc>
                <a:spcPct val="95000"/>
              </a:lnSpc>
              <a:buClr>
                <a:srgbClr val="000000"/>
              </a:buClr>
              <a:buSzPct val="80000"/>
              <a:buFont typeface="Courier New" pitchFamily="49" charset="0"/>
              <a:buNone/>
            </a:pPr>
            <a:endParaRPr lang="en-US" sz="2700" dirty="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50" y="2274888"/>
            <a:ext cx="879475" cy="6143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ctrTitle"/>
          </p:nvPr>
        </p:nvSpPr>
        <p:spPr>
          <a:xfrm>
            <a:off x="552450" y="355600"/>
            <a:ext cx="8208963" cy="1168400"/>
          </a:xfrm>
        </p:spPr>
        <p:txBody>
          <a:bodyPr lIns="0" tIns="0" rIns="0" bIns="0" anchor="b"/>
          <a:lstStyle/>
          <a:p>
            <a:pPr algn="l">
              <a:lnSpc>
                <a:spcPct val="95000"/>
              </a:lnSpc>
            </a:pPr>
            <a:r>
              <a:rPr lang="en-US" sz="3300">
                <a:solidFill>
                  <a:srgbClr val="676A55"/>
                </a:solidFill>
                <a:latin typeface="Arial" pitchFamily="34" charset="0"/>
              </a:rPr>
              <a:t>FUNCTIONS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552450" y="1828800"/>
            <a:ext cx="9139238" cy="5569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lvl="1" indent="-342900">
              <a:lnSpc>
                <a:spcPct val="95000"/>
              </a:lnSpc>
              <a:buClr>
                <a:srgbClr val="000000"/>
              </a:buClr>
              <a:buSzPct val="100000"/>
              <a:buFontTx/>
              <a:buChar char="•"/>
            </a:pPr>
            <a:r>
              <a:rPr lang="en-US" sz="2700" dirty="0">
                <a:solidFill>
                  <a:srgbClr val="000000"/>
                </a:solidFill>
                <a:latin typeface="Arial" pitchFamily="34" charset="0"/>
              </a:rPr>
              <a:t>When you use the function button excel will </a:t>
            </a:r>
            <a:r>
              <a:rPr lang="en-US" sz="2700" b="1" dirty="0">
                <a:solidFill>
                  <a:srgbClr val="000000"/>
                </a:solidFill>
                <a:latin typeface="Arial" pitchFamily="34" charset="0"/>
              </a:rPr>
              <a:t>select the range for you</a:t>
            </a:r>
            <a:endParaRPr lang="en-US" dirty="0"/>
          </a:p>
          <a:p>
            <a:pPr marL="857250" lvl="2" indent="-285750">
              <a:lnSpc>
                <a:spcPct val="95000"/>
              </a:lnSpc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300" dirty="0">
                <a:solidFill>
                  <a:srgbClr val="000000"/>
                </a:solidFill>
                <a:latin typeface="Arial" pitchFamily="34" charset="0"/>
              </a:rPr>
              <a:t>If Excel doesn’t select </a:t>
            </a:r>
            <a:r>
              <a:rPr lang="en-US" sz="2300" dirty="0" smtClean="0">
                <a:solidFill>
                  <a:srgbClr val="000000"/>
                </a:solidFill>
                <a:latin typeface="Arial" pitchFamily="34" charset="0"/>
              </a:rPr>
              <a:t>the right range- </a:t>
            </a:r>
            <a:r>
              <a:rPr lang="en-US" sz="2300" b="1" dirty="0">
                <a:solidFill>
                  <a:srgbClr val="000000"/>
                </a:solidFill>
                <a:latin typeface="Arial" pitchFamily="34" charset="0"/>
              </a:rPr>
              <a:t>select the range you want</a:t>
            </a:r>
            <a:endParaRPr lang="en-US" dirty="0"/>
          </a:p>
          <a:p>
            <a:pPr marL="857250" lvl="2" indent="-285750">
              <a:lnSpc>
                <a:spcPct val="95000"/>
              </a:lnSpc>
              <a:buClr>
                <a:srgbClr val="000000"/>
              </a:buClr>
              <a:buSzPct val="100000"/>
              <a:buFontTx/>
              <a:buChar char=" "/>
            </a:pPr>
            <a:endParaRPr lang="en-US" sz="2300" dirty="0">
              <a:solidFill>
                <a:srgbClr val="000000"/>
              </a:solidFill>
              <a:latin typeface="Arial" pitchFamily="34" charset="0"/>
            </a:endParaRPr>
          </a:p>
          <a:p>
            <a:pPr lvl="1" indent="-342900">
              <a:lnSpc>
                <a:spcPct val="95000"/>
              </a:lnSpc>
              <a:buClr>
                <a:srgbClr val="000000"/>
              </a:buClr>
              <a:buSzPct val="100000"/>
              <a:buFontTx/>
              <a:buChar char="•"/>
            </a:pPr>
            <a:r>
              <a:rPr lang="en-US" sz="2700" dirty="0">
                <a:solidFill>
                  <a:srgbClr val="000000"/>
                </a:solidFill>
                <a:latin typeface="Arial" pitchFamily="34" charset="0"/>
              </a:rPr>
              <a:t>##### sign indicated the numbers are too large for the </a:t>
            </a:r>
            <a:r>
              <a:rPr lang="en-US" sz="2700" dirty="0" smtClean="0">
                <a:solidFill>
                  <a:srgbClr val="000000"/>
                </a:solidFill>
                <a:latin typeface="Arial" pitchFamily="34" charset="0"/>
              </a:rPr>
              <a:t>column</a:t>
            </a:r>
            <a:endParaRPr lang="en-US" dirty="0"/>
          </a:p>
          <a:p>
            <a:pPr marL="857250" lvl="2" indent="-285750">
              <a:lnSpc>
                <a:spcPct val="95000"/>
              </a:lnSpc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300" dirty="0">
                <a:solidFill>
                  <a:srgbClr val="000000"/>
                </a:solidFill>
                <a:latin typeface="Arial" pitchFamily="34" charset="0"/>
              </a:rPr>
              <a:t>Fix by resizing the </a:t>
            </a:r>
            <a:r>
              <a:rPr lang="en-US" sz="2300" dirty="0" smtClean="0">
                <a:solidFill>
                  <a:srgbClr val="000000"/>
                </a:solidFill>
                <a:latin typeface="Arial" pitchFamily="34" charset="0"/>
              </a:rPr>
              <a:t>column</a:t>
            </a:r>
            <a:endParaRPr lang="en-US" sz="2700" dirty="0">
              <a:solidFill>
                <a:srgbClr val="000000"/>
              </a:solidFill>
              <a:latin typeface="Arial" pitchFamily="34" charset="0"/>
            </a:endParaRPr>
          </a:p>
          <a:p>
            <a:pPr lvl="1" indent="-342900">
              <a:lnSpc>
                <a:spcPct val="95000"/>
              </a:lnSpc>
              <a:buClr>
                <a:srgbClr val="000000"/>
              </a:buClr>
              <a:buSzPct val="100000"/>
              <a:buFontTx/>
              <a:buChar char="•"/>
            </a:pPr>
            <a:r>
              <a:rPr lang="en-US" sz="2700" dirty="0">
                <a:solidFill>
                  <a:srgbClr val="000000"/>
                </a:solidFill>
                <a:latin typeface="Arial" pitchFamily="34" charset="0"/>
              </a:rPr>
              <a:t>Label each part of this function: </a:t>
            </a:r>
            <a:endParaRPr lang="en-US" dirty="0"/>
          </a:p>
          <a:p>
            <a:pPr>
              <a:lnSpc>
                <a:spcPct val="95000"/>
              </a:lnSpc>
            </a:pPr>
            <a:endParaRPr lang="en-US" sz="1000" dirty="0">
              <a:solidFill>
                <a:srgbClr val="000000"/>
              </a:solidFill>
              <a:latin typeface="Arial" pitchFamily="34" charset="0"/>
            </a:endParaRPr>
          </a:p>
          <a:p>
            <a:pPr>
              <a:lnSpc>
                <a:spcPct val="95000"/>
              </a:lnSpc>
            </a:pPr>
            <a:r>
              <a:rPr lang="en-US" sz="2700" dirty="0" smtClean="0">
                <a:solidFill>
                  <a:srgbClr val="000000"/>
                </a:solidFill>
                <a:latin typeface="Arial" pitchFamily="34" charset="0"/>
              </a:rPr>
              <a:t>                      = </a:t>
            </a:r>
            <a:r>
              <a:rPr lang="en-US" sz="2700" dirty="0">
                <a:solidFill>
                  <a:srgbClr val="000000"/>
                </a:solidFill>
                <a:latin typeface="Arial" pitchFamily="34" charset="0"/>
              </a:rPr>
              <a:t>Sum(D5:D10</a:t>
            </a:r>
            <a:r>
              <a:rPr lang="en-US" sz="2700" dirty="0" smtClean="0">
                <a:solidFill>
                  <a:srgbClr val="000000"/>
                </a:solidFill>
                <a:latin typeface="Arial" pitchFamily="34" charset="0"/>
              </a:rPr>
              <a:t>)</a:t>
            </a:r>
          </a:p>
          <a:p>
            <a:pPr>
              <a:lnSpc>
                <a:spcPct val="95000"/>
              </a:lnSpc>
            </a:pPr>
            <a:endParaRPr lang="en-US" sz="2700" dirty="0" smtClean="0">
              <a:solidFill>
                <a:srgbClr val="000000"/>
              </a:solidFill>
              <a:latin typeface="Arial" pitchFamily="34" charset="0"/>
            </a:endParaRPr>
          </a:p>
          <a:p>
            <a:pPr>
              <a:lnSpc>
                <a:spcPct val="95000"/>
              </a:lnSpc>
            </a:pPr>
            <a:endParaRPr lang="en-US" dirty="0"/>
          </a:p>
          <a:p>
            <a:pPr>
              <a:lnSpc>
                <a:spcPct val="95000"/>
              </a:lnSpc>
            </a:pPr>
            <a:endParaRPr lang="en-US" sz="1200" dirty="0">
              <a:solidFill>
                <a:srgbClr val="000000"/>
              </a:solidFill>
              <a:latin typeface="Arial" pitchFamily="34" charset="0"/>
            </a:endParaRPr>
          </a:p>
          <a:p>
            <a:pPr>
              <a:lnSpc>
                <a:spcPct val="95000"/>
              </a:lnSpc>
            </a:pPr>
            <a:r>
              <a:rPr lang="en-US" sz="2700" b="1" dirty="0">
                <a:solidFill>
                  <a:srgbClr val="000000"/>
                </a:solidFill>
                <a:latin typeface="Arial" pitchFamily="34" charset="0"/>
              </a:rPr>
              <a:t>Equal Sign </a:t>
            </a:r>
            <a:r>
              <a:rPr lang="en-US" sz="2700" b="1" dirty="0" smtClean="0">
                <a:solidFill>
                  <a:srgbClr val="000000"/>
                </a:solidFill>
                <a:latin typeface="Arial" pitchFamily="34" charset="0"/>
              </a:rPr>
              <a:t>    Function      Argument</a:t>
            </a:r>
            <a:endParaRPr lang="en-US" dirty="0"/>
          </a:p>
          <a:p>
            <a:pPr>
              <a:lnSpc>
                <a:spcPct val="95000"/>
              </a:lnSpc>
            </a:pPr>
            <a:endParaRPr lang="en-US" sz="27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422400" y="5715000"/>
            <a:ext cx="10668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 flipH="1" flipV="1">
            <a:off x="2946400" y="6171406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>
            <a:off x="4622800" y="5791200"/>
            <a:ext cx="8382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4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4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857</TotalTime>
  <Words>436</Words>
  <Application>Microsoft Office PowerPoint</Application>
  <PresentationFormat>Custom</PresentationFormat>
  <Paragraphs>96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Courier New</vt:lpstr>
      <vt:lpstr>Times New Roman</vt:lpstr>
      <vt:lpstr>Wingdings</vt:lpstr>
      <vt:lpstr>Default Design</vt:lpstr>
      <vt:lpstr> EXCEL 2</vt:lpstr>
      <vt:lpstr>TYPES OF INFORMATION IN EXCEL</vt:lpstr>
      <vt:lpstr>EXCEL</vt:lpstr>
      <vt:lpstr>FORMULAS</vt:lpstr>
      <vt:lpstr>FORMULAS</vt:lpstr>
      <vt:lpstr>ARITHMETIC OPERATORS</vt:lpstr>
      <vt:lpstr>PowerPoint Presentation</vt:lpstr>
      <vt:lpstr>FUNCTIONS</vt:lpstr>
      <vt:lpstr>FUNCTIONS</vt:lpstr>
      <vt:lpstr>CELL REFERENCING</vt:lpstr>
      <vt:lpstr>PRINTING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</dc:creator>
  <cp:lastModifiedBy>Cathalenia Bell</cp:lastModifiedBy>
  <cp:revision>18</cp:revision>
  <dcterms:created xsi:type="dcterms:W3CDTF">2004-05-06T09:28:21Z</dcterms:created>
  <dcterms:modified xsi:type="dcterms:W3CDTF">2014-04-15T15:27:43Z</dcterms:modified>
</cp:coreProperties>
</file>