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handoutMasterIdLst>
    <p:handoutMasterId r:id="rId31"/>
  </p:handoutMasterIdLst>
  <p:sldIdLst>
    <p:sldId id="278" r:id="rId2"/>
    <p:sldId id="276" r:id="rId3"/>
    <p:sldId id="258" r:id="rId4"/>
    <p:sldId id="260" r:id="rId5"/>
    <p:sldId id="267" r:id="rId6"/>
    <p:sldId id="268" r:id="rId7"/>
    <p:sldId id="269" r:id="rId8"/>
    <p:sldId id="270" r:id="rId9"/>
    <p:sldId id="277" r:id="rId10"/>
    <p:sldId id="271" r:id="rId11"/>
    <p:sldId id="272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6" r:id="rId2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85"/>
    <a:srgbClr val="FFD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101" d="100"/>
          <a:sy n="101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494BB07-1386-4B08-96E7-C6EA91F2D14E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D89BCC49-3847-4740-BEA6-722E2E9F61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7C66832-A92B-46F5-9A55-4EDCE1AA988C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1DC44F3-B96D-430A-95FC-A9BCCB602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515F-917A-4401-8E5F-A119BBF755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4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44F3-B96D-430A-95FC-A9BCCB60200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4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FF8982-736B-4C29-9EF8-FBDC915C3EC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4F60F5-36B8-411C-B3D3-4B55F1D88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Microsoft Office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6600" dirty="0" smtClean="0"/>
              <a:t>Excel 1</a:t>
            </a:r>
            <a:endParaRPr lang="en-US" dirty="0"/>
          </a:p>
        </p:txBody>
      </p:sp>
      <p:pic>
        <p:nvPicPr>
          <p:cNvPr id="3074" name="Picture 2" descr="BS005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71700"/>
            <a:ext cx="1805853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&amp; Footers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Insert Tab &gt; Text Group, Header &amp; Footer button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Header </a:t>
            </a:r>
          </a:p>
          <a:p>
            <a:pPr lvl="1"/>
            <a:r>
              <a:rPr lang="en-US" dirty="0" smtClean="0"/>
              <a:t>Left – Name</a:t>
            </a:r>
          </a:p>
          <a:p>
            <a:pPr lvl="1"/>
            <a:r>
              <a:rPr lang="en-US" dirty="0" smtClean="0"/>
              <a:t>Center – Insert File Name</a:t>
            </a:r>
          </a:p>
          <a:p>
            <a:pPr lvl="1"/>
            <a:r>
              <a:rPr lang="en-US" dirty="0" smtClean="0"/>
              <a:t>Right – Class Period</a:t>
            </a:r>
          </a:p>
          <a:p>
            <a:r>
              <a:rPr lang="en-US" dirty="0" smtClean="0"/>
              <a:t>Footer</a:t>
            </a:r>
          </a:p>
          <a:p>
            <a:pPr lvl="1"/>
            <a:r>
              <a:rPr lang="en-US" dirty="0" smtClean="0"/>
              <a:t>Left– Insert Date</a:t>
            </a:r>
          </a:p>
          <a:p>
            <a:pPr lvl="1"/>
            <a:r>
              <a:rPr lang="en-US" dirty="0" smtClean="0"/>
              <a:t>Middle-Insert Sheet Name</a:t>
            </a:r>
          </a:p>
          <a:p>
            <a:pPr lvl="1"/>
            <a:r>
              <a:rPr lang="en-US" dirty="0" smtClean="0"/>
              <a:t>Right– Teacher’s Name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Always change back to normal view after inserting headers/footers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794"/>
            <a:ext cx="8310562" cy="1247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1333897" y="2172096"/>
            <a:ext cx="3817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0" y="2057400"/>
            <a:ext cx="3810000" cy="5949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sure to save &amp;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373563"/>
          </a:xfrm>
        </p:spPr>
        <p:txBody>
          <a:bodyPr/>
          <a:lstStyle/>
          <a:p>
            <a:r>
              <a:rPr lang="en-US" dirty="0" smtClean="0"/>
              <a:t>Excel files save with an </a:t>
            </a:r>
            <a:r>
              <a:rPr lang="en-US" b="1" dirty="0" smtClean="0"/>
              <a:t>.</a:t>
            </a:r>
            <a:r>
              <a:rPr lang="en-US" b="1" dirty="0" err="1" smtClean="0"/>
              <a:t>xlsx</a:t>
            </a:r>
            <a:r>
              <a:rPr lang="en-US" b="1" dirty="0" smtClean="0"/>
              <a:t> </a:t>
            </a:r>
            <a:r>
              <a:rPr lang="en-US" dirty="0" smtClean="0"/>
              <a:t>file extension</a:t>
            </a:r>
          </a:p>
          <a:p>
            <a:endParaRPr lang="en-US" dirty="0" smtClean="0"/>
          </a:p>
          <a:p>
            <a:r>
              <a:rPr lang="en-US" dirty="0" smtClean="0"/>
              <a:t>You can view worksheets in </a:t>
            </a:r>
            <a:r>
              <a:rPr lang="en-US" b="1" dirty="0" smtClean="0"/>
              <a:t>two</a:t>
            </a:r>
            <a:r>
              <a:rPr lang="en-US" dirty="0" smtClean="0"/>
              <a:t> ways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View  in</a:t>
            </a:r>
          </a:p>
          <a:p>
            <a:pPr lvl="1"/>
            <a:r>
              <a:rPr lang="en-US" b="1" dirty="0" smtClean="0"/>
              <a:t>Regular view </a:t>
            </a:r>
            <a:r>
              <a:rPr lang="en-US" dirty="0" smtClean="0"/>
              <a:t>– displays the values</a:t>
            </a:r>
          </a:p>
          <a:p>
            <a:pPr lvl="1"/>
            <a:r>
              <a:rPr lang="en-US" b="1" dirty="0" smtClean="0"/>
              <a:t>Formula view </a:t>
            </a:r>
            <a:r>
              <a:rPr lang="en-US" dirty="0" smtClean="0"/>
              <a:t>– displays the formulas </a:t>
            </a:r>
          </a:p>
          <a:p>
            <a:pPr lvl="1"/>
            <a:r>
              <a:rPr lang="en-US" b="1" dirty="0" smtClean="0"/>
              <a:t>Ctrl + ` </a:t>
            </a:r>
            <a:r>
              <a:rPr lang="en-US" dirty="0" smtClean="0"/>
              <a:t>will toggle you between regular view and formula view (Key above Tab Key) or go to </a:t>
            </a:r>
            <a:r>
              <a:rPr lang="en-US" u="sng" dirty="0" smtClean="0"/>
              <a:t>Formulas </a:t>
            </a:r>
            <a:r>
              <a:rPr lang="en-US" u="sng" dirty="0" smtClean="0">
                <a:sym typeface="Wingdings" pitchFamily="2" charset="2"/>
              </a:rPr>
              <a:t>View Formulas</a:t>
            </a:r>
            <a:endParaRPr lang="en-US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Ribbons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319310"/>
            <a:ext cx="738956" cy="566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" y="39624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Font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BOLD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1" dirty="0" smtClean="0"/>
              <a:t>Italic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u="sng" dirty="0" smtClean="0"/>
              <a:t>Underlin</a:t>
            </a:r>
            <a:r>
              <a:rPr lang="en-US" sz="1200" i="1" u="sng" dirty="0" smtClean="0"/>
              <a:t>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Font Size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Font Size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Borders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Fill Color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Font Color</a:t>
            </a:r>
          </a:p>
          <a:p>
            <a:pPr marL="228600" indent="-228600">
              <a:buAutoNum type="arabicPeriod"/>
            </a:pPr>
            <a:endParaRPr lang="en-US" sz="12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24200" y="3298723"/>
            <a:ext cx="0" cy="673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1588" y="3886200"/>
            <a:ext cx="18288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Alignment </a:t>
            </a:r>
          </a:p>
          <a:p>
            <a:r>
              <a:rPr lang="en-US" sz="1200" b="1" dirty="0" smtClean="0"/>
              <a:t>Horizontal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Left Align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Center Align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Right Align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Vertical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Top Align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Middle Align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Bottom Align</a:t>
            </a:r>
          </a:p>
          <a:p>
            <a:endParaRPr lang="en-US" sz="11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Wrap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Increase/Decrease Indent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Merge &amp; Center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Orientation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19600" y="3298724"/>
            <a:ext cx="1" cy="673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60839" y="39624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Number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Accounting Number Format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Percent Style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Comma Style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Increase/Decrease Decimal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20" idx="0"/>
          </p:cNvCxnSpPr>
          <p:nvPr/>
        </p:nvCxnSpPr>
        <p:spPr>
          <a:xfrm flipH="1" flipV="1">
            <a:off x="5791201" y="3298724"/>
            <a:ext cx="165918" cy="673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0"/>
          </p:cNvCxnSpPr>
          <p:nvPr/>
        </p:nvCxnSpPr>
        <p:spPr>
          <a:xfrm flipV="1">
            <a:off x="7010400" y="3298724"/>
            <a:ext cx="0" cy="663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4838" y="3972232"/>
            <a:ext cx="1344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Styles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Conditional Formatting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 as 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Cell Styles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39624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Cells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Insert and Delete Columns and Rows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848600" y="3298724"/>
            <a:ext cx="457200" cy="587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43800" y="3972232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Editing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AutoSum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Clear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Sort &amp; Filter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Find &amp; Select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manually wrap text—Alt + Enter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12789" y="1934880"/>
            <a:ext cx="8001000" cy="13480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76168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20" grpId="0"/>
      <p:bldP spid="21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&amp; Page Set-Up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Themes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20040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Page 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Margins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Print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Print Titles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91781" y="32004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Scale to 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Automatic Width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Automatic Height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20040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Sheet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Print &amp; View Gridlines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Print &amp; View Headings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12192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flipV="1">
            <a:off x="2971800" y="26670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5015681" y="2615624"/>
            <a:ext cx="394519" cy="584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6705600" y="2667000"/>
            <a:ext cx="1143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3" y="1434524"/>
            <a:ext cx="8447907" cy="1181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28627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Rows &amp;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you add a </a:t>
            </a:r>
            <a:r>
              <a:rPr lang="en-US" u="sng" dirty="0" smtClean="0"/>
              <a:t>row</a:t>
            </a:r>
            <a:r>
              <a:rPr lang="en-US" dirty="0" smtClean="0"/>
              <a:t> to a spreadsheet, the rows of data </a:t>
            </a:r>
            <a:r>
              <a:rPr lang="en-US" u="sng" dirty="0" smtClean="0"/>
              <a:t>below</a:t>
            </a:r>
            <a:r>
              <a:rPr lang="en-US" dirty="0" smtClean="0"/>
              <a:t> the insertion point are pushed </a:t>
            </a:r>
            <a:r>
              <a:rPr lang="en-US" u="sng" dirty="0" smtClean="0"/>
              <a:t>down</a:t>
            </a:r>
          </a:p>
          <a:p>
            <a:r>
              <a:rPr lang="en-US" dirty="0" smtClean="0"/>
              <a:t>When you add a </a:t>
            </a:r>
            <a:r>
              <a:rPr lang="en-US" u="sng" dirty="0" smtClean="0"/>
              <a:t>column</a:t>
            </a:r>
            <a:r>
              <a:rPr lang="en-US" dirty="0" smtClean="0"/>
              <a:t> to a spreadsheet, the columns of data to the right of the insertion point move to the </a:t>
            </a:r>
            <a:r>
              <a:rPr lang="en-US" u="sng" dirty="0" smtClean="0"/>
              <a:t>right</a:t>
            </a:r>
            <a:r>
              <a:rPr lang="en-US" dirty="0" smtClean="0"/>
              <a:t> to make room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6317" t="12430" r="66635" b="47528"/>
          <a:stretch/>
        </p:blipFill>
        <p:spPr bwMode="auto">
          <a:xfrm>
            <a:off x="4648200" y="1604963"/>
            <a:ext cx="4038600" cy="2281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6365" t="12073" r="66898" b="45508"/>
          <a:stretch/>
        </p:blipFill>
        <p:spPr bwMode="auto">
          <a:xfrm>
            <a:off x="4648200" y="3941825"/>
            <a:ext cx="4038600" cy="218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3164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Fill</a:t>
            </a:r>
            <a:r>
              <a:rPr lang="en-US" dirty="0" smtClean="0"/>
              <a:t> </a:t>
            </a:r>
            <a:r>
              <a:rPr lang="en-US" u="sng" dirty="0" smtClean="0"/>
              <a:t>Handle</a:t>
            </a:r>
            <a:r>
              <a:rPr lang="en-US" dirty="0" smtClean="0"/>
              <a:t> has many uses</a:t>
            </a:r>
          </a:p>
          <a:p>
            <a:r>
              <a:rPr lang="en-US" dirty="0" smtClean="0"/>
              <a:t>It can be used to copy </a:t>
            </a:r>
            <a:r>
              <a:rPr lang="en-US" u="sng" dirty="0" smtClean="0"/>
              <a:t>data</a:t>
            </a:r>
            <a:r>
              <a:rPr lang="en-US" dirty="0" smtClean="0"/>
              <a:t>, copy formulas, and add a series of </a:t>
            </a:r>
            <a:r>
              <a:rPr lang="en-US" u="sng" dirty="0" smtClean="0"/>
              <a:t>numbers</a:t>
            </a:r>
            <a:r>
              <a:rPr lang="en-US" dirty="0" smtClean="0"/>
              <a:t>, </a:t>
            </a:r>
            <a:r>
              <a:rPr lang="en-US" u="sng" dirty="0" smtClean="0"/>
              <a:t>days</a:t>
            </a:r>
            <a:r>
              <a:rPr lang="en-US" dirty="0" smtClean="0"/>
              <a:t> and months</a:t>
            </a:r>
          </a:p>
          <a:p>
            <a:r>
              <a:rPr lang="en-US" dirty="0" smtClean="0"/>
              <a:t>This is </a:t>
            </a:r>
            <a:r>
              <a:rPr lang="en-US" u="sng" dirty="0" smtClean="0"/>
              <a:t>AutoFill</a:t>
            </a:r>
          </a:p>
          <a:p>
            <a:r>
              <a:rPr lang="en-US" dirty="0" smtClean="0"/>
              <a:t>The Fill Handle is a </a:t>
            </a:r>
            <a:br>
              <a:rPr lang="en-US" dirty="0" smtClean="0"/>
            </a:br>
            <a:r>
              <a:rPr lang="en-US" dirty="0" smtClean="0"/>
              <a:t>small, </a:t>
            </a:r>
            <a:r>
              <a:rPr lang="en-US" dirty="0" smtClean="0"/>
              <a:t>green </a:t>
            </a:r>
            <a:r>
              <a:rPr lang="en-US" u="sng" dirty="0" smtClean="0"/>
              <a:t>dot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bottom right </a:t>
            </a:r>
            <a:br>
              <a:rPr lang="en-US" dirty="0" smtClean="0"/>
            </a:br>
            <a:r>
              <a:rPr lang="en-US" dirty="0" smtClean="0"/>
              <a:t>corner of the active</a:t>
            </a:r>
            <a:br>
              <a:rPr lang="en-US" dirty="0" smtClean="0"/>
            </a:br>
            <a:r>
              <a:rPr lang="en-US" dirty="0" smtClean="0"/>
              <a:t>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00400"/>
            <a:ext cx="3850866" cy="30384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7162800" y="5486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24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set a column to a specific width, select the column(s) that you want to change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Home</a:t>
            </a:r>
            <a:r>
              <a:rPr lang="en-US" dirty="0" smtClean="0"/>
              <a:t> Tab, in the </a:t>
            </a:r>
            <a:r>
              <a:rPr lang="en-US" u="sng" dirty="0" smtClean="0"/>
              <a:t>Cells</a:t>
            </a:r>
            <a:r>
              <a:rPr lang="en-US" dirty="0" smtClean="0"/>
              <a:t> Group, click </a:t>
            </a:r>
            <a:r>
              <a:rPr lang="en-US" u="sng" dirty="0" smtClean="0"/>
              <a:t>Format</a:t>
            </a:r>
          </a:p>
          <a:p>
            <a:r>
              <a:rPr lang="en-US" dirty="0" smtClean="0"/>
              <a:t>Under Cell Size, click Column Width</a:t>
            </a:r>
          </a:p>
          <a:p>
            <a:r>
              <a:rPr lang="en-US" dirty="0" smtClean="0"/>
              <a:t>In the Column width box, type the </a:t>
            </a:r>
            <a:r>
              <a:rPr lang="en-US" u="sng" dirty="0" smtClean="0"/>
              <a:t>value</a:t>
            </a:r>
            <a:r>
              <a:rPr lang="en-US" dirty="0" smtClean="0"/>
              <a:t> you want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250" t="11746" r="66783" b="29519"/>
          <a:stretch/>
        </p:blipFill>
        <p:spPr bwMode="auto">
          <a:xfrm>
            <a:off x="4419600" y="1600200"/>
            <a:ext cx="43815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462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column </a:t>
            </a:r>
            <a:r>
              <a:rPr lang="en-US" u="sng" dirty="0" smtClean="0"/>
              <a:t>width</a:t>
            </a:r>
            <a:r>
              <a:rPr lang="en-US" dirty="0" smtClean="0"/>
              <a:t> may have a value of 0 to 255</a:t>
            </a:r>
          </a:p>
          <a:p>
            <a:r>
              <a:rPr lang="en-US" dirty="0" smtClean="0"/>
              <a:t>This value represents the number of characters that can be displayed in a cell</a:t>
            </a:r>
          </a:p>
          <a:p>
            <a:r>
              <a:rPr lang="en-US" dirty="0" smtClean="0"/>
              <a:t>The default column width is </a:t>
            </a:r>
            <a:r>
              <a:rPr lang="en-US" u="sng" dirty="0" smtClean="0"/>
              <a:t>8.43</a:t>
            </a:r>
            <a:r>
              <a:rPr lang="en-US" dirty="0" smtClean="0"/>
              <a:t> characters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91" y="1600200"/>
            <a:ext cx="4524217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19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have text in a cell that extends beyond the default width, select the column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Home</a:t>
            </a:r>
            <a:r>
              <a:rPr lang="en-US" dirty="0" smtClean="0"/>
              <a:t> Tab, in the </a:t>
            </a:r>
            <a:r>
              <a:rPr lang="en-US" u="sng" dirty="0" smtClean="0"/>
              <a:t>Cells</a:t>
            </a:r>
            <a:r>
              <a:rPr lang="en-US" dirty="0" smtClean="0"/>
              <a:t> Group, click </a:t>
            </a:r>
            <a:r>
              <a:rPr lang="en-US" u="sng" dirty="0" smtClean="0"/>
              <a:t>Format</a:t>
            </a:r>
          </a:p>
          <a:p>
            <a:r>
              <a:rPr lang="en-US" dirty="0" smtClean="0"/>
              <a:t>Under Cell </a:t>
            </a:r>
            <a:r>
              <a:rPr lang="en-US" dirty="0"/>
              <a:t>S</a:t>
            </a:r>
            <a:r>
              <a:rPr lang="en-US" dirty="0" smtClean="0"/>
              <a:t>ize, click </a:t>
            </a:r>
            <a:r>
              <a:rPr lang="en-US" u="sng" dirty="0" smtClean="0"/>
              <a:t>AutoFit</a:t>
            </a:r>
            <a:r>
              <a:rPr lang="en-US" dirty="0" smtClean="0"/>
              <a:t> Column Width</a:t>
            </a:r>
          </a:p>
          <a:p>
            <a:r>
              <a:rPr lang="en-US" dirty="0" smtClean="0"/>
              <a:t>The column will increase in size to the longest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366" t="10768" r="66783" b="30172"/>
          <a:stretch/>
        </p:blipFill>
        <p:spPr bwMode="auto">
          <a:xfrm>
            <a:off x="4457700" y="1719071"/>
            <a:ext cx="4229100" cy="3843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116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Height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row </a:t>
            </a:r>
            <a:r>
              <a:rPr lang="en-US" u="sng" dirty="0" smtClean="0"/>
              <a:t>height</a:t>
            </a:r>
            <a:r>
              <a:rPr lang="en-US" dirty="0" smtClean="0"/>
              <a:t> may have a value of 0 to 409</a:t>
            </a:r>
          </a:p>
          <a:p>
            <a:r>
              <a:rPr lang="en-US" dirty="0" smtClean="0"/>
              <a:t>This value represents a measurement in points</a:t>
            </a:r>
          </a:p>
          <a:p>
            <a:r>
              <a:rPr lang="en-US" dirty="0" smtClean="0"/>
              <a:t>One (1) point equals approximately 1/72 of an inch</a:t>
            </a:r>
          </a:p>
          <a:p>
            <a:r>
              <a:rPr lang="en-US" dirty="0" smtClean="0"/>
              <a:t>The default row height is </a:t>
            </a:r>
            <a:r>
              <a:rPr lang="en-US" u="sng" dirty="0" smtClean="0"/>
              <a:t>15.0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row height, go to the Home Tab, cells group, click Format—Click on Row Height—In the box type the value you want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481" t="11747" r="66204" b="28866"/>
          <a:stretch/>
        </p:blipFill>
        <p:spPr bwMode="auto">
          <a:xfrm>
            <a:off x="242656" y="1719070"/>
            <a:ext cx="4481744" cy="3538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3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" y="1295400"/>
            <a:ext cx="7825899" cy="5562600"/>
          </a:xfrm>
          <a:prstGeom prst="rect">
            <a:avLst/>
          </a:prstGeom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911725" y="24272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57199" y="609600"/>
            <a:ext cx="267525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 File Tab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3505200" y="762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 Title Bar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5440" y="2743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Group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371600" y="3124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  Name Box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13080" y="3408680"/>
            <a:ext cx="1524000" cy="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  Active Cell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702560" y="3505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  Formula Bar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 rot="5400000">
            <a:off x="6852920" y="457200"/>
            <a:ext cx="53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 Ribbon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8437" name="AutoShape 5"/>
          <p:cNvCxnSpPr>
            <a:cxnSpLocks noChangeShapeType="1"/>
          </p:cNvCxnSpPr>
          <p:nvPr/>
        </p:nvCxnSpPr>
        <p:spPr bwMode="auto">
          <a:xfrm>
            <a:off x="610394" y="915194"/>
            <a:ext cx="55086" cy="654591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18438" name="AutoShape 6"/>
          <p:cNvSpPr>
            <a:spLocks/>
          </p:cNvSpPr>
          <p:nvPr/>
        </p:nvSpPr>
        <p:spPr bwMode="auto">
          <a:xfrm rot="16200000">
            <a:off x="5217161" y="1866899"/>
            <a:ext cx="304798" cy="1371601"/>
          </a:xfrm>
          <a:prstGeom prst="leftBrace">
            <a:avLst>
              <a:gd name="adj1" fmla="val 55060"/>
              <a:gd name="adj2" fmla="val 50000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440" name="AutoShape 8"/>
          <p:cNvCxnSpPr>
            <a:cxnSpLocks noChangeShapeType="1"/>
          </p:cNvCxnSpPr>
          <p:nvPr/>
        </p:nvCxnSpPr>
        <p:spPr bwMode="auto">
          <a:xfrm rot="16200000" flipH="1">
            <a:off x="4732337" y="3074987"/>
            <a:ext cx="685800" cy="3270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43634"/>
            </a:solidFill>
            <a:miter lim="800000"/>
            <a:headEnd/>
            <a:tailEnd/>
          </a:ln>
        </p:spPr>
      </p:cxn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09600" y="341376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97263" y="1752600"/>
            <a:ext cx="7756137" cy="685800"/>
          </a:xfrm>
          <a:prstGeom prst="rect">
            <a:avLst/>
          </a:prstGeom>
          <a:noFill/>
          <a:ln w="31750">
            <a:solidFill>
              <a:srgbClr val="94363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8" name="AutoShape 5"/>
          <p:cNvCxnSpPr>
            <a:cxnSpLocks noChangeShapeType="1"/>
          </p:cNvCxnSpPr>
          <p:nvPr/>
        </p:nvCxnSpPr>
        <p:spPr bwMode="auto">
          <a:xfrm rot="5400000">
            <a:off x="6401594" y="1447006"/>
            <a:ext cx="609600" cy="1588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cxnSp>
        <p:nvCxnSpPr>
          <p:cNvPr id="81" name="AutoShape 5"/>
          <p:cNvCxnSpPr>
            <a:cxnSpLocks noChangeShapeType="1"/>
          </p:cNvCxnSpPr>
          <p:nvPr/>
        </p:nvCxnSpPr>
        <p:spPr bwMode="auto">
          <a:xfrm flipH="1">
            <a:off x="1264920" y="1219200"/>
            <a:ext cx="335280" cy="350585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cxnSp>
        <p:nvCxnSpPr>
          <p:cNvPr id="84" name="AutoShape 5"/>
          <p:cNvCxnSpPr>
            <a:cxnSpLocks noChangeShapeType="1"/>
          </p:cNvCxnSpPr>
          <p:nvPr/>
        </p:nvCxnSpPr>
        <p:spPr bwMode="auto">
          <a:xfrm rot="16200000" flipH="1">
            <a:off x="3520407" y="1203993"/>
            <a:ext cx="274386" cy="1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cxnSp>
        <p:nvCxnSpPr>
          <p:cNvPr id="86" name="AutoShape 5"/>
          <p:cNvCxnSpPr>
            <a:cxnSpLocks noChangeShapeType="1"/>
            <a:endCxn id="68" idx="1"/>
          </p:cNvCxnSpPr>
          <p:nvPr/>
        </p:nvCxnSpPr>
        <p:spPr bwMode="auto">
          <a:xfrm rot="16200000" flipH="1">
            <a:off x="1160627" y="2803361"/>
            <a:ext cx="522157" cy="249434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cxnSp>
        <p:nvCxnSpPr>
          <p:cNvPr id="89" name="AutoShape 5"/>
          <p:cNvCxnSpPr>
            <a:cxnSpLocks noChangeShapeType="1"/>
          </p:cNvCxnSpPr>
          <p:nvPr/>
        </p:nvCxnSpPr>
        <p:spPr bwMode="auto">
          <a:xfrm rot="5400000">
            <a:off x="2629694" y="3085306"/>
            <a:ext cx="838200" cy="1588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5059680" y="3581400"/>
            <a:ext cx="1224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  Column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665480" y="4114800"/>
            <a:ext cx="11582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 Row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457200" y="60960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AutoShape 5"/>
          <p:cNvCxnSpPr>
            <a:cxnSpLocks noChangeShapeType="1"/>
          </p:cNvCxnSpPr>
          <p:nvPr/>
        </p:nvCxnSpPr>
        <p:spPr bwMode="auto">
          <a:xfrm rot="5400000">
            <a:off x="588328" y="3239294"/>
            <a:ext cx="364966" cy="24606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11430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  Sheet Tabs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98" name="AutoShape 5"/>
          <p:cNvCxnSpPr>
            <a:cxnSpLocks noChangeShapeType="1"/>
          </p:cNvCxnSpPr>
          <p:nvPr/>
        </p:nvCxnSpPr>
        <p:spPr bwMode="auto">
          <a:xfrm>
            <a:off x="1373188" y="5715000"/>
            <a:ext cx="173235" cy="609600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6385560" y="538988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  View Buttons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00" name="AutoShape 5"/>
          <p:cNvCxnSpPr>
            <a:cxnSpLocks noChangeShapeType="1"/>
          </p:cNvCxnSpPr>
          <p:nvPr/>
        </p:nvCxnSpPr>
        <p:spPr bwMode="auto">
          <a:xfrm flipH="1">
            <a:off x="6385560" y="5791200"/>
            <a:ext cx="245428" cy="762000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103" name="Title 102"/>
          <p:cNvSpPr>
            <a:spLocks noGrp="1"/>
          </p:cNvSpPr>
          <p:nvPr>
            <p:ph type="title"/>
          </p:nvPr>
        </p:nvSpPr>
        <p:spPr>
          <a:xfrm>
            <a:off x="18802" y="297976"/>
            <a:ext cx="8763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Excel Window</a:t>
            </a:r>
            <a:endParaRPr lang="en-US" b="1" dirty="0"/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1447800" y="914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 Top Level Tabs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auto">
          <a:xfrm>
            <a:off x="3505200" y="76200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468120" y="91440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609080" y="80264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1508760" y="314452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2875280" y="350520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562600" y="274320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6405880" y="5364480"/>
            <a:ext cx="381000" cy="3962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838200" y="4099560"/>
            <a:ext cx="304800" cy="3200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AutoShape 5"/>
          <p:cNvCxnSpPr>
            <a:cxnSpLocks noChangeShapeType="1"/>
            <a:endCxn id="87" idx="1"/>
          </p:cNvCxnSpPr>
          <p:nvPr/>
        </p:nvCxnSpPr>
        <p:spPr bwMode="auto">
          <a:xfrm>
            <a:off x="609600" y="3962400"/>
            <a:ext cx="273237" cy="184029"/>
          </a:xfrm>
          <a:prstGeom prst="straightConnector1">
            <a:avLst/>
          </a:prstGeom>
          <a:noFill/>
          <a:ln w="38100">
            <a:solidFill>
              <a:srgbClr val="943634"/>
            </a:solidFill>
            <a:round/>
            <a:headEnd/>
            <a:tailEnd/>
          </a:ln>
          <a:effectLst/>
        </p:spPr>
      </p:cxn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264920" y="5339080"/>
            <a:ext cx="304800" cy="3200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9"/>
          <p:cNvSpPr>
            <a:spLocks noChangeArrowheads="1"/>
          </p:cNvSpPr>
          <p:nvPr/>
        </p:nvSpPr>
        <p:spPr bwMode="auto">
          <a:xfrm>
            <a:off x="5112385" y="3601720"/>
            <a:ext cx="257175" cy="304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895600"/>
            <a:ext cx="428625" cy="15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4" grpId="0"/>
      <p:bldP spid="46" grpId="0"/>
      <p:bldP spid="47" grpId="0"/>
      <p:bldP spid="49" grpId="0"/>
      <p:bldP spid="52" grpId="0"/>
      <p:bldP spid="59" grpId="0"/>
      <p:bldP spid="18438" grpId="0" animBg="1"/>
      <p:bldP spid="18441" grpId="0" animBg="1"/>
      <p:bldP spid="18448" grpId="0" animBg="1"/>
      <p:bldP spid="91" grpId="0"/>
      <p:bldP spid="92" grpId="0"/>
      <p:bldP spid="93" grpId="0" animBg="1"/>
      <p:bldP spid="97" grpId="0"/>
      <p:bldP spid="99" grpId="0"/>
      <p:bldP spid="50" grpId="0"/>
      <p:bldP spid="64" grpId="0" animBg="1"/>
      <p:bldP spid="65" grpId="0" animBg="1"/>
      <p:bldP spid="68" grpId="0" animBg="1"/>
      <p:bldP spid="72" grpId="0" animBg="1"/>
      <p:bldP spid="73" grpId="0" animBg="1"/>
      <p:bldP spid="85" grpId="0" animBg="1"/>
      <p:bldP spid="87" grpId="0" animBg="1"/>
      <p:bldP spid="101" grpId="0" animBg="1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&amp;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common to center the title, left to right, over the </a:t>
            </a:r>
            <a:r>
              <a:rPr lang="en-US" sz="2800" u="sng" dirty="0" smtClean="0"/>
              <a:t>data</a:t>
            </a:r>
            <a:r>
              <a:rPr lang="en-US" sz="2800" dirty="0" smtClean="0"/>
              <a:t> in the </a:t>
            </a:r>
            <a:r>
              <a:rPr lang="en-US" sz="2800" u="sng" dirty="0" smtClean="0"/>
              <a:t>worksheet</a:t>
            </a:r>
          </a:p>
          <a:p>
            <a:r>
              <a:rPr lang="en-US" sz="2800" dirty="0" smtClean="0"/>
              <a:t>The easiest way to do this is to use the </a:t>
            </a:r>
            <a:r>
              <a:rPr lang="en-US" sz="2800" u="sng" dirty="0" smtClean="0"/>
              <a:t>Merge</a:t>
            </a:r>
            <a:r>
              <a:rPr lang="en-US" sz="2800" dirty="0" smtClean="0"/>
              <a:t> and </a:t>
            </a:r>
            <a:r>
              <a:rPr lang="en-US" sz="2800" u="sng" dirty="0" smtClean="0"/>
              <a:t>Center</a:t>
            </a:r>
            <a:r>
              <a:rPr lang="en-US" sz="2800" dirty="0" smtClean="0"/>
              <a:t> option on the </a:t>
            </a:r>
            <a:r>
              <a:rPr lang="en-US" sz="2800" u="sng" dirty="0" smtClean="0"/>
              <a:t>Home</a:t>
            </a:r>
            <a:r>
              <a:rPr lang="en-US" sz="2800" dirty="0" smtClean="0"/>
              <a:t> Tab</a:t>
            </a:r>
          </a:p>
          <a:p>
            <a:r>
              <a:rPr lang="en-US" sz="2800" u="sng" dirty="0" smtClean="0"/>
              <a:t>Drag</a:t>
            </a:r>
            <a:r>
              <a:rPr lang="en-US" sz="2800" dirty="0" smtClean="0"/>
              <a:t> through the cells that you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want to merge to </a:t>
            </a:r>
            <a:r>
              <a:rPr lang="en-US" sz="2800" u="sng" dirty="0" smtClean="0"/>
              <a:t>highlight</a:t>
            </a:r>
            <a:r>
              <a:rPr lang="en-US" sz="2800" dirty="0" smtClean="0"/>
              <a:t> them</a:t>
            </a:r>
          </a:p>
          <a:p>
            <a:r>
              <a:rPr lang="en-US" sz="2800" dirty="0" smtClean="0"/>
              <a:t>Click on the Merge and Center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button, Home Ribbon, to merge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selected range of cells and </a:t>
            </a:r>
            <a:br>
              <a:rPr lang="en-US" sz="2800" dirty="0" smtClean="0"/>
            </a:br>
            <a:r>
              <a:rPr lang="en-US" sz="2800" dirty="0" smtClean="0"/>
              <a:t>    to </a:t>
            </a:r>
            <a:r>
              <a:rPr lang="en-US" sz="2800" u="sng" dirty="0" smtClean="0"/>
              <a:t>center</a:t>
            </a:r>
            <a:r>
              <a:rPr lang="en-US" sz="2800" dirty="0" smtClean="0"/>
              <a:t> align the worksheet title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09937"/>
            <a:ext cx="2747637" cy="1304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67191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0"/>
            <a:ext cx="4038600" cy="4757929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You can add emphasis to selected cells by changing the </a:t>
            </a:r>
            <a:r>
              <a:rPr lang="en-US" sz="3000" u="sng" dirty="0" smtClean="0"/>
              <a:t>Fill</a:t>
            </a:r>
            <a:r>
              <a:rPr lang="en-US" sz="3000" dirty="0" smtClean="0"/>
              <a:t> color</a:t>
            </a:r>
          </a:p>
          <a:p>
            <a:r>
              <a:rPr lang="en-US" sz="3000" dirty="0" smtClean="0"/>
              <a:t>Click in the active cell, and on the </a:t>
            </a:r>
            <a:r>
              <a:rPr lang="en-US" sz="3000" u="sng" dirty="0" smtClean="0"/>
              <a:t>Home</a:t>
            </a:r>
            <a:r>
              <a:rPr lang="en-US" sz="3000" dirty="0" smtClean="0"/>
              <a:t> Tab, in the </a:t>
            </a:r>
            <a:r>
              <a:rPr lang="en-US" sz="3000" u="sng" dirty="0" smtClean="0"/>
              <a:t>Font</a:t>
            </a:r>
            <a:r>
              <a:rPr lang="en-US" sz="3000" dirty="0" smtClean="0"/>
              <a:t> Group, click the </a:t>
            </a:r>
            <a:r>
              <a:rPr lang="en-US" sz="3000" u="sng" dirty="0" smtClean="0"/>
              <a:t>Fill</a:t>
            </a:r>
            <a:r>
              <a:rPr lang="en-US" sz="3000" dirty="0" smtClean="0"/>
              <a:t> button’s drop down menu</a:t>
            </a:r>
          </a:p>
          <a:p>
            <a:r>
              <a:rPr lang="en-US" sz="3000" dirty="0" smtClean="0"/>
              <a:t>Choose a color from the Fill Color </a:t>
            </a:r>
            <a:r>
              <a:rPr lang="en-US" sz="3000" u="sng" dirty="0" smtClean="0"/>
              <a:t>Palette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366" t="11747" r="66783" b="29845"/>
          <a:stretch/>
        </p:blipFill>
        <p:spPr bwMode="auto">
          <a:xfrm>
            <a:off x="4486275" y="1728596"/>
            <a:ext cx="4200525" cy="3386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643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using predefined </a:t>
            </a:r>
            <a:r>
              <a:rPr lang="en-US" u="sng" dirty="0" smtClean="0"/>
              <a:t>border</a:t>
            </a:r>
            <a:r>
              <a:rPr lang="en-US" dirty="0" smtClean="0"/>
              <a:t> styles, you can quickly add a border around a </a:t>
            </a:r>
            <a:r>
              <a:rPr lang="en-US" u="sng" dirty="0" smtClean="0"/>
              <a:t>cell</a:t>
            </a:r>
            <a:r>
              <a:rPr lang="en-US" dirty="0" smtClean="0"/>
              <a:t> or ranges of cells</a:t>
            </a:r>
          </a:p>
          <a:p>
            <a:r>
              <a:rPr lang="en-US" dirty="0" smtClean="0"/>
              <a:t>On the worksheet, select the cell or range of cells you want to add a border to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Home</a:t>
            </a:r>
            <a:r>
              <a:rPr lang="en-US" dirty="0" smtClean="0"/>
              <a:t> Tab, in the </a:t>
            </a:r>
            <a:r>
              <a:rPr lang="en-US" u="sng" dirty="0" smtClean="0"/>
              <a:t>Font</a:t>
            </a:r>
            <a:r>
              <a:rPr lang="en-US" dirty="0" smtClean="0"/>
              <a:t> Group, click the arrow next to </a:t>
            </a:r>
            <a:r>
              <a:rPr lang="en-US" u="sng" dirty="0" smtClean="0"/>
              <a:t>Borders</a:t>
            </a:r>
            <a:r>
              <a:rPr lang="en-US" dirty="0" smtClean="0"/>
              <a:t> and then click a border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366" t="12399" r="66667" b="30172"/>
          <a:stretch/>
        </p:blipFill>
        <p:spPr bwMode="auto">
          <a:xfrm>
            <a:off x="4467225" y="1676400"/>
            <a:ext cx="4524375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9857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Increase/Decrease Indents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u="sng" dirty="0" smtClean="0"/>
              <a:t>indent</a:t>
            </a:r>
            <a:r>
              <a:rPr lang="en-US" dirty="0" smtClean="0"/>
              <a:t> text in a cell, select the cell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Home</a:t>
            </a:r>
            <a:r>
              <a:rPr lang="en-US" dirty="0" smtClean="0"/>
              <a:t> Tab, in the </a:t>
            </a:r>
            <a:r>
              <a:rPr lang="en-US" u="sng" dirty="0" smtClean="0"/>
              <a:t>Alignment</a:t>
            </a:r>
            <a:r>
              <a:rPr lang="en-US" dirty="0" smtClean="0"/>
              <a:t> Group, click repetitively until the text comes to the desired position</a:t>
            </a:r>
          </a:p>
          <a:p>
            <a:r>
              <a:rPr lang="en-US" dirty="0" smtClean="0"/>
              <a:t>For </a:t>
            </a:r>
            <a:r>
              <a:rPr lang="en-US" u="sng" dirty="0" smtClean="0"/>
              <a:t>decreasing</a:t>
            </a:r>
            <a:r>
              <a:rPr lang="en-US" dirty="0" smtClean="0"/>
              <a:t> the indent, select the cell and click the </a:t>
            </a:r>
            <a:r>
              <a:rPr lang="en-US" u="sng" dirty="0" smtClean="0"/>
              <a:t>Decrease</a:t>
            </a:r>
            <a:r>
              <a:rPr lang="en-US" dirty="0" smtClean="0"/>
              <a:t> indent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012407"/>
            <a:ext cx="5267325" cy="14954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13564" y="48768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0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Painter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formatting to a spreadsheet makes it more attractive and easier for users to find the information they are after</a:t>
            </a:r>
          </a:p>
          <a:p>
            <a:r>
              <a:rPr lang="en-US" dirty="0" smtClean="0"/>
              <a:t>To quickly copy formatting from one part of a sheet to another, use </a:t>
            </a:r>
            <a:r>
              <a:rPr lang="en-US" u="sng" dirty="0" smtClean="0"/>
              <a:t>Format Painter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01" y="4343400"/>
            <a:ext cx="5267325" cy="1495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800" y="5257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5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Painter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all the formatting options you want to at least </a:t>
            </a:r>
            <a:r>
              <a:rPr lang="en-US" u="sng" dirty="0" smtClean="0"/>
              <a:t>one</a:t>
            </a:r>
            <a:r>
              <a:rPr lang="en-US" dirty="0" smtClean="0"/>
              <a:t> cell</a:t>
            </a:r>
          </a:p>
          <a:p>
            <a:r>
              <a:rPr lang="en-US" dirty="0" smtClean="0"/>
              <a:t>Click on that cell to make it </a:t>
            </a:r>
            <a:r>
              <a:rPr lang="en-US" u="sng" dirty="0" smtClean="0"/>
              <a:t>active</a:t>
            </a:r>
          </a:p>
          <a:p>
            <a:r>
              <a:rPr lang="en-US" dirty="0" smtClean="0"/>
              <a:t>Click the Format Painter button on the </a:t>
            </a:r>
            <a:r>
              <a:rPr lang="en-US" u="sng" dirty="0" smtClean="0"/>
              <a:t>Home</a:t>
            </a:r>
            <a:r>
              <a:rPr lang="en-US" dirty="0" smtClean="0"/>
              <a:t> Tab, </a:t>
            </a:r>
            <a:r>
              <a:rPr lang="en-US" u="sng" dirty="0" smtClean="0"/>
              <a:t>Clipboard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Click on the cell that you want to </a:t>
            </a:r>
            <a:r>
              <a:rPr lang="en-US" u="sng" dirty="0" smtClean="0"/>
              <a:t>copy</a:t>
            </a:r>
            <a:r>
              <a:rPr lang="en-US" dirty="0" smtClean="0"/>
              <a:t> the formatting to</a:t>
            </a:r>
          </a:p>
          <a:p>
            <a:r>
              <a:rPr lang="en-US" dirty="0" smtClean="0"/>
              <a:t>If you need to apply the formatting to more than one cell, </a:t>
            </a:r>
            <a:r>
              <a:rPr lang="en-US" u="sng" dirty="0" smtClean="0"/>
              <a:t>double-click</a:t>
            </a:r>
            <a:r>
              <a:rPr lang="en-US" dirty="0" smtClean="0"/>
              <a:t> Format Painter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43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Sort &amp;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r>
              <a:rPr lang="en-US" dirty="0" smtClean="0"/>
              <a:t>Sorting data helps to quickly visualize and understand data better</a:t>
            </a:r>
          </a:p>
          <a:p>
            <a:r>
              <a:rPr lang="en-US" dirty="0" smtClean="0"/>
              <a:t>To sort, select a column of alphanumeric data in a range of cells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Home</a:t>
            </a:r>
            <a:r>
              <a:rPr lang="en-US" dirty="0" smtClean="0"/>
              <a:t> Tab, in the </a:t>
            </a:r>
            <a:r>
              <a:rPr lang="en-US" u="sng" dirty="0" smtClean="0"/>
              <a:t>Sort &amp; Filter </a:t>
            </a:r>
            <a:r>
              <a:rPr lang="en-US" dirty="0" smtClean="0"/>
              <a:t>Group, do one of the following:</a:t>
            </a:r>
          </a:p>
          <a:p>
            <a:pPr lvl="1"/>
            <a:r>
              <a:rPr lang="en-US" dirty="0" smtClean="0"/>
              <a:t>To sort in </a:t>
            </a:r>
            <a:r>
              <a:rPr lang="en-US" u="sng" dirty="0" smtClean="0"/>
              <a:t>ascending</a:t>
            </a:r>
            <a:r>
              <a:rPr lang="en-US" dirty="0" smtClean="0"/>
              <a:t> order, click the A to Z button</a:t>
            </a:r>
          </a:p>
          <a:p>
            <a:pPr lvl="1"/>
            <a:r>
              <a:rPr lang="en-US" dirty="0" smtClean="0"/>
              <a:t>To sort in </a:t>
            </a:r>
            <a:r>
              <a:rPr lang="en-US" u="sng" dirty="0" smtClean="0"/>
              <a:t>descending</a:t>
            </a:r>
            <a:r>
              <a:rPr lang="en-US" dirty="0" smtClean="0"/>
              <a:t> order, click the Z to A button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0"/>
            <a:ext cx="5943600" cy="1162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/>
          <p:cNvSpPr/>
          <p:nvPr/>
        </p:nvSpPr>
        <p:spPr>
          <a:xfrm>
            <a:off x="5715000" y="4714874"/>
            <a:ext cx="533400" cy="77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6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281"/>
            <a:ext cx="8229600" cy="4373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AutoSum</a:t>
            </a:r>
            <a:r>
              <a:rPr lang="en-US" dirty="0" smtClean="0"/>
              <a:t> feature is a shortcut to using Excel’s SUM function</a:t>
            </a:r>
          </a:p>
          <a:p>
            <a:r>
              <a:rPr lang="en-US" dirty="0" smtClean="0"/>
              <a:t>It provides a quick way to add up </a:t>
            </a:r>
            <a:r>
              <a:rPr lang="en-US" u="sng" dirty="0" smtClean="0"/>
              <a:t>columns</a:t>
            </a:r>
            <a:r>
              <a:rPr lang="en-US" dirty="0" smtClean="0"/>
              <a:t> or </a:t>
            </a:r>
            <a:r>
              <a:rPr lang="en-US" u="sng" dirty="0" smtClean="0"/>
              <a:t>rows</a:t>
            </a:r>
            <a:r>
              <a:rPr lang="en-US" dirty="0" smtClean="0"/>
              <a:t> in a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4800"/>
            <a:ext cx="5943600" cy="1162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/>
          <p:cNvSpPr/>
          <p:nvPr/>
        </p:nvSpPr>
        <p:spPr>
          <a:xfrm>
            <a:off x="5943600" y="4191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78528">
            <a:off x="732675" y="1784582"/>
            <a:ext cx="3861363" cy="962787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Excel 1</a:t>
            </a:r>
            <a:endParaRPr lang="en-US" dirty="0"/>
          </a:p>
        </p:txBody>
      </p:sp>
      <p:pic>
        <p:nvPicPr>
          <p:cNvPr id="3074" name="Picture 2" descr="BS005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7744">
            <a:off x="1162680" y="2231282"/>
            <a:ext cx="4051861" cy="2463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Spreadsheet applications are used to </a:t>
            </a:r>
            <a:r>
              <a:rPr lang="en-US" b="1" dirty="0" smtClean="0"/>
              <a:t>track, analyze, and chart numeric information</a:t>
            </a:r>
          </a:p>
          <a:p>
            <a:endParaRPr lang="en-US" dirty="0" smtClean="0"/>
          </a:p>
          <a:p>
            <a:r>
              <a:rPr lang="en-US" dirty="0" smtClean="0"/>
              <a:t>Used for business, industry, education, and  by</a:t>
            </a:r>
            <a:r>
              <a:rPr lang="en-US" b="1" dirty="0" smtClean="0"/>
              <a:t> individuals</a:t>
            </a:r>
            <a:r>
              <a:rPr lang="en-US" dirty="0" smtClean="0"/>
              <a:t> who</a:t>
            </a:r>
            <a:r>
              <a:rPr lang="en-US" b="1" dirty="0" smtClean="0"/>
              <a:t> make financial decisions</a:t>
            </a:r>
          </a:p>
          <a:p>
            <a:endParaRPr lang="en-US" dirty="0" smtClean="0"/>
          </a:p>
          <a:p>
            <a:r>
              <a:rPr lang="en-US" dirty="0" smtClean="0"/>
              <a:t>Microsoft Excel is an </a:t>
            </a:r>
            <a:r>
              <a:rPr lang="en-US" b="1" dirty="0" smtClean="0"/>
              <a:t>electronic spreadsheet program</a:t>
            </a:r>
          </a:p>
          <a:p>
            <a:endParaRPr lang="en-US" dirty="0" smtClean="0"/>
          </a:p>
          <a:p>
            <a:r>
              <a:rPr lang="en-US" dirty="0" smtClean="0"/>
              <a:t>The term  </a:t>
            </a:r>
            <a:r>
              <a:rPr lang="en-US" b="1" dirty="0" smtClean="0"/>
              <a:t>worksheet</a:t>
            </a:r>
            <a:r>
              <a:rPr lang="en-US" dirty="0" smtClean="0"/>
              <a:t> refers to electronic spreadsheets</a:t>
            </a:r>
          </a:p>
          <a:p>
            <a:pPr lvl="1"/>
            <a:r>
              <a:rPr lang="en-US" dirty="0" smtClean="0"/>
              <a:t>A collection of worksheets</a:t>
            </a:r>
            <a:r>
              <a:rPr lang="en-US" b="1" dirty="0" smtClean="0"/>
              <a:t> </a:t>
            </a:r>
            <a:r>
              <a:rPr lang="en-US" dirty="0" smtClean="0"/>
              <a:t>is a </a:t>
            </a:r>
            <a:r>
              <a:rPr lang="en-US" b="1" dirty="0" smtClean="0"/>
              <a:t>workbook</a:t>
            </a:r>
          </a:p>
          <a:p>
            <a:r>
              <a:rPr lang="en-US" dirty="0" smtClean="0"/>
              <a:t>There is </a:t>
            </a:r>
            <a:r>
              <a:rPr lang="en-US" b="1" dirty="0" smtClean="0"/>
              <a:t>1 </a:t>
            </a:r>
            <a:r>
              <a:rPr lang="en-US" dirty="0" smtClean="0"/>
              <a:t>default sheet in a workbook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of a spreadsheet allows you to</a:t>
            </a:r>
          </a:p>
          <a:p>
            <a:pPr lvl="1"/>
            <a:r>
              <a:rPr lang="en-US" b="1" dirty="0" smtClean="0"/>
              <a:t>Compile data</a:t>
            </a:r>
          </a:p>
          <a:p>
            <a:pPr lvl="1"/>
            <a:r>
              <a:rPr lang="en-US" b="1" dirty="0" smtClean="0"/>
              <a:t>Analyze data</a:t>
            </a:r>
          </a:p>
          <a:p>
            <a:pPr lvl="1"/>
            <a:r>
              <a:rPr lang="en-US" b="1" dirty="0" smtClean="0"/>
              <a:t>Perform Calculations</a:t>
            </a:r>
          </a:p>
          <a:p>
            <a:pPr lvl="1"/>
            <a:r>
              <a:rPr lang="en-US" b="1" dirty="0" smtClean="0"/>
              <a:t>Create charts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Vertical information labeled A,B,C – </a:t>
            </a:r>
            <a:r>
              <a:rPr lang="en-US" b="1" dirty="0" smtClean="0"/>
              <a:t>COLUMNS</a:t>
            </a:r>
          </a:p>
          <a:p>
            <a:endParaRPr lang="en-US" b="1" dirty="0" smtClean="0"/>
          </a:p>
          <a:p>
            <a:r>
              <a:rPr lang="en-US" dirty="0" smtClean="0"/>
              <a:t>Horizontal  areas labeled 1,2,3 – </a:t>
            </a:r>
            <a:r>
              <a:rPr lang="en-US" b="1" dirty="0" smtClean="0"/>
              <a:t>ROWS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Intersection of a column and row – </a:t>
            </a:r>
            <a:r>
              <a:rPr lang="en-US" b="1" dirty="0" smtClean="0"/>
              <a:t>CELL</a:t>
            </a:r>
          </a:p>
          <a:p>
            <a:endParaRPr lang="en-US" b="1" dirty="0" smtClean="0"/>
          </a:p>
          <a:p>
            <a:r>
              <a:rPr lang="en-US" dirty="0" smtClean="0"/>
              <a:t>The cell with the dark rectangle is called the </a:t>
            </a:r>
            <a:r>
              <a:rPr lang="en-US" b="1" dirty="0" smtClean="0"/>
              <a:t>Active Cell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CELL ADDRESS </a:t>
            </a:r>
            <a:r>
              <a:rPr lang="en-US" dirty="0" smtClean="0"/>
              <a:t>identifies the coordinates of the intersecting column and row</a:t>
            </a:r>
          </a:p>
          <a:p>
            <a:pPr lvl="1"/>
            <a:r>
              <a:rPr lang="en-US" dirty="0" smtClean="0"/>
              <a:t>A1, F10, H233 are examples of cell addresses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NAME BOX </a:t>
            </a:r>
            <a:r>
              <a:rPr lang="en-US" dirty="0" smtClean="0"/>
              <a:t>displays the cell address of the active cell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ACTIVE CELL </a:t>
            </a:r>
            <a:r>
              <a:rPr lang="en-US" dirty="0" smtClean="0"/>
              <a:t>and </a:t>
            </a:r>
            <a:r>
              <a:rPr lang="en-US" b="1" dirty="0" smtClean="0"/>
              <a:t>FORMULA BAR </a:t>
            </a:r>
            <a:r>
              <a:rPr lang="en-US" dirty="0" smtClean="0"/>
              <a:t>displays the data as it is entered</a:t>
            </a:r>
          </a:p>
          <a:p>
            <a:endParaRPr lang="en-US" dirty="0" smtClean="0"/>
          </a:p>
          <a:p>
            <a:r>
              <a:rPr lang="en-US" dirty="0" smtClean="0"/>
              <a:t>Cells can contain:</a:t>
            </a:r>
          </a:p>
          <a:p>
            <a:pPr lvl="1"/>
            <a:r>
              <a:rPr lang="en-US" b="1" dirty="0" smtClean="0"/>
              <a:t>Labels (text)</a:t>
            </a:r>
          </a:p>
          <a:p>
            <a:pPr lvl="2"/>
            <a:r>
              <a:rPr lang="en-US" dirty="0" smtClean="0"/>
              <a:t>By default, all Labels (text) in cells is left aligned</a:t>
            </a:r>
          </a:p>
          <a:p>
            <a:pPr lvl="1"/>
            <a:r>
              <a:rPr lang="en-US" b="1" dirty="0" smtClean="0"/>
              <a:t>Values (numbers)</a:t>
            </a:r>
          </a:p>
          <a:p>
            <a:pPr lvl="2"/>
            <a:r>
              <a:rPr lang="en-US" dirty="0" smtClean="0"/>
              <a:t>By default, all Values (numbers) in cells are right aligned</a:t>
            </a:r>
          </a:p>
          <a:p>
            <a:pPr lvl="1"/>
            <a:r>
              <a:rPr lang="en-US" b="1" dirty="0" smtClean="0"/>
              <a:t>Formulas or functions</a:t>
            </a:r>
          </a:p>
          <a:p>
            <a:pPr lvl="1"/>
            <a:r>
              <a:rPr lang="en-US" b="1" dirty="0" smtClean="0"/>
              <a:t>Dates (serial numbers that can be used included in </a:t>
            </a:r>
            <a:r>
              <a:rPr lang="en-US" b="1" dirty="0" err="1" smtClean="0"/>
              <a:t>formuals</a:t>
            </a:r>
            <a:r>
              <a:rPr lang="en-US" b="1" smtClean="0"/>
              <a:t>)</a:t>
            </a:r>
            <a:endParaRPr lang="en-US" b="1" dirty="0" smtClean="0"/>
          </a:p>
          <a:p>
            <a:pPr lvl="2"/>
            <a:r>
              <a:rPr lang="en-US" dirty="0" smtClean="0"/>
              <a:t>By default, all Dates (serial numbers) in cells are right aligned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RANGE </a:t>
            </a:r>
            <a:r>
              <a:rPr lang="en-US" dirty="0" smtClean="0"/>
              <a:t>is a selected group of cells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: </a:t>
            </a:r>
            <a:r>
              <a:rPr lang="en-US" dirty="0" smtClean="0"/>
              <a:t>indicates a range of cells</a:t>
            </a:r>
          </a:p>
          <a:p>
            <a:pPr lvl="1"/>
            <a:r>
              <a:rPr lang="en-US" dirty="0" smtClean="0"/>
              <a:t>B3:D3 is a range of cells</a:t>
            </a:r>
          </a:p>
          <a:p>
            <a:pPr lvl="1"/>
            <a:r>
              <a:rPr lang="en-US" dirty="0" smtClean="0"/>
              <a:t>The range of cells include cells B3 through D3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or Right one cell or up and down one row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TAB </a:t>
            </a:r>
            <a:r>
              <a:rPr lang="en-US" dirty="0" smtClean="0"/>
              <a:t>will move the active cell to the right</a:t>
            </a:r>
          </a:p>
          <a:p>
            <a:endParaRPr lang="en-US" dirty="0" smtClean="0"/>
          </a:p>
          <a:p>
            <a:r>
              <a:rPr lang="en-US" b="1" dirty="0" smtClean="0"/>
              <a:t>SHIFT + TAB </a:t>
            </a:r>
            <a:r>
              <a:rPr lang="en-US" dirty="0" smtClean="0"/>
              <a:t>will move the active cell to the left</a:t>
            </a:r>
          </a:p>
          <a:p>
            <a:endParaRPr lang="en-US" dirty="0" smtClean="0"/>
          </a:p>
          <a:p>
            <a:r>
              <a:rPr lang="en-US" b="1" dirty="0" smtClean="0"/>
              <a:t>Home</a:t>
            </a:r>
            <a:r>
              <a:rPr lang="en-US" dirty="0" smtClean="0"/>
              <a:t> takes you to the beginning of a row</a:t>
            </a:r>
          </a:p>
          <a:p>
            <a:endParaRPr lang="en-US" dirty="0" smtClean="0"/>
          </a:p>
          <a:p>
            <a:r>
              <a:rPr lang="en-US" b="1" dirty="0" err="1" smtClean="0"/>
              <a:t>Ctrl+Home</a:t>
            </a:r>
            <a:r>
              <a:rPr lang="en-US" dirty="0" smtClean="0"/>
              <a:t> takes you to A1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0800000">
            <a:off x="2514599" y="2291080"/>
            <a:ext cx="609601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2857500" y="2474223"/>
            <a:ext cx="5334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 flipH="1" flipV="1">
            <a:off x="3787140" y="2278380"/>
            <a:ext cx="3810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5400000">
            <a:off x="4076700" y="2552700"/>
            <a:ext cx="3810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&amp; Changing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data </a:t>
            </a:r>
            <a:r>
              <a:rPr lang="en-US" dirty="0" smtClean="0"/>
              <a:t>directly into active cell</a:t>
            </a:r>
          </a:p>
          <a:p>
            <a:endParaRPr lang="en-US" dirty="0" smtClean="0"/>
          </a:p>
          <a:p>
            <a:r>
              <a:rPr lang="en-US" b="1" dirty="0" smtClean="0"/>
              <a:t>F2</a:t>
            </a:r>
            <a:r>
              <a:rPr lang="en-US" dirty="0" smtClean="0"/>
              <a:t> or </a:t>
            </a:r>
            <a:r>
              <a:rPr lang="en-US" b="1" dirty="0" smtClean="0"/>
              <a:t>Double Click</a:t>
            </a:r>
            <a:r>
              <a:rPr lang="en-US" dirty="0" smtClean="0"/>
              <a:t> to make changes in the cell</a:t>
            </a:r>
          </a:p>
          <a:p>
            <a:endParaRPr lang="en-US" dirty="0" smtClean="0"/>
          </a:p>
          <a:p>
            <a:r>
              <a:rPr lang="en-US" b="1" dirty="0" smtClean="0"/>
              <a:t>CLICK INTO THE FORMULA BAR </a:t>
            </a:r>
            <a:r>
              <a:rPr lang="en-US" dirty="0" smtClean="0"/>
              <a:t>to make changes</a:t>
            </a:r>
          </a:p>
          <a:p>
            <a:endParaRPr lang="en-US" dirty="0" smtClean="0"/>
          </a:p>
          <a:p>
            <a:r>
              <a:rPr lang="en-US" dirty="0" smtClean="0"/>
              <a:t>Press the </a:t>
            </a:r>
            <a:r>
              <a:rPr lang="en-US" b="1" dirty="0" smtClean="0"/>
              <a:t>DELETE </a:t>
            </a:r>
            <a:r>
              <a:rPr lang="en-US" dirty="0" smtClean="0"/>
              <a:t>key or just start keying in new data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b="1" dirty="0" smtClean="0"/>
              <a:t>DO NOT</a:t>
            </a:r>
            <a:r>
              <a:rPr lang="en-US" dirty="0" smtClean="0"/>
              <a:t> have to highlight the data in order to delete or change it.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 </a:t>
            </a: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828800" y="1524000"/>
            <a:ext cx="629988" cy="619125"/>
          </a:xfrm>
          <a:prstGeom prst="plus">
            <a:avLst>
              <a:gd name="adj" fmla="val 35435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elected cell with fill hand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907995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209800" y="3352800"/>
            <a:ext cx="304800" cy="304800"/>
          </a:xfrm>
          <a:prstGeom prst="plus">
            <a:avLst>
              <a:gd name="adj" fmla="val 35435"/>
            </a:avLst>
          </a:prstGeom>
          <a:solidFill>
            <a:srgbClr val="000000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Excel Move Poin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67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1373</TotalTime>
  <Words>1334</Words>
  <Application>Microsoft Office PowerPoint</Application>
  <PresentationFormat>On-screen Show (4:3)</PresentationFormat>
  <Paragraphs>246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Times New Roman</vt:lpstr>
      <vt:lpstr>Wingdings</vt:lpstr>
      <vt:lpstr>Apothecary</vt:lpstr>
      <vt:lpstr>   Excel 1</vt:lpstr>
      <vt:lpstr>Excel Window</vt:lpstr>
      <vt:lpstr>Excel</vt:lpstr>
      <vt:lpstr>Spreadsheets</vt:lpstr>
      <vt:lpstr>Words to know:</vt:lpstr>
      <vt:lpstr>Words to know</vt:lpstr>
      <vt:lpstr>getting around</vt:lpstr>
      <vt:lpstr>Inputting &amp; Changing Data</vt:lpstr>
      <vt:lpstr>Know your Pointers</vt:lpstr>
      <vt:lpstr>Headers &amp; Footers</vt:lpstr>
      <vt:lpstr>Be sure to save &amp; Print</vt:lpstr>
      <vt:lpstr>Useful Ribbons</vt:lpstr>
      <vt:lpstr>Printing &amp; Page Set-Up</vt:lpstr>
      <vt:lpstr>Inserting Rows &amp; Columns</vt:lpstr>
      <vt:lpstr>Fill Handle</vt:lpstr>
      <vt:lpstr>Column Width</vt:lpstr>
      <vt:lpstr>Column Width</vt:lpstr>
      <vt:lpstr>AutoFit</vt:lpstr>
      <vt:lpstr>Row Height</vt:lpstr>
      <vt:lpstr>Merge &amp; Center</vt:lpstr>
      <vt:lpstr>Fill</vt:lpstr>
      <vt:lpstr>Borders</vt:lpstr>
      <vt:lpstr>Increase/Decrease Indents</vt:lpstr>
      <vt:lpstr>Format Painter</vt:lpstr>
      <vt:lpstr>Format Painter</vt:lpstr>
      <vt:lpstr>Sort &amp; Filter</vt:lpstr>
      <vt:lpstr>AutoSum</vt:lpstr>
      <vt:lpstr> Excel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1 - PowerPoint</dc:title>
  <dc:subject>Computer Tech</dc:subject>
  <dc:creator>Jennifer Morgan</dc:creator>
  <cp:lastModifiedBy>Cathalenia Bell</cp:lastModifiedBy>
  <cp:revision>113</cp:revision>
  <dcterms:created xsi:type="dcterms:W3CDTF">2007-08-02T21:49:24Z</dcterms:created>
  <dcterms:modified xsi:type="dcterms:W3CDTF">2014-04-07T14:53:05Z</dcterms:modified>
</cp:coreProperties>
</file>