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57" r:id="rId3"/>
    <p:sldId id="279" r:id="rId4"/>
    <p:sldId id="258" r:id="rId5"/>
    <p:sldId id="263" r:id="rId6"/>
    <p:sldId id="262" r:id="rId7"/>
    <p:sldId id="264" r:id="rId8"/>
    <p:sldId id="265" r:id="rId9"/>
    <p:sldId id="269" r:id="rId10"/>
    <p:sldId id="271" r:id="rId11"/>
    <p:sldId id="267" r:id="rId12"/>
    <p:sldId id="272" r:id="rId13"/>
    <p:sldId id="273" r:id="rId14"/>
    <p:sldId id="266" r:id="rId15"/>
    <p:sldId id="274" r:id="rId16"/>
    <p:sldId id="268" r:id="rId17"/>
    <p:sldId id="275" r:id="rId18"/>
    <p:sldId id="278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99"/>
    <a:srgbClr val="D6C5E1"/>
    <a:srgbClr val="9769B3"/>
    <a:srgbClr val="FF681D"/>
    <a:srgbClr val="BBC7A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948" autoAdjust="0"/>
  </p:normalViewPr>
  <p:slideViewPr>
    <p:cSldViewPr>
      <p:cViewPr varScale="1">
        <p:scale>
          <a:sx n="66" d="100"/>
          <a:sy n="66" d="100"/>
        </p:scale>
        <p:origin x="160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E1D1AA-65B2-4119-844A-90D58E08699B}" type="datetimeFigureOut">
              <a:rPr lang="en-US" smtClean="0"/>
              <a:pPr/>
              <a:t>1/8/2014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CC10ED-7790-4316-B46D-E72FAE6473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559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Note: ways</a:t>
            </a:r>
            <a:r>
              <a:rPr lang="en-US" baseline="0" dirty="0" smtClean="0"/>
              <a:t> that contrast is used on this slide is shown in the font: </a:t>
            </a:r>
          </a:p>
          <a:p>
            <a:r>
              <a:rPr lang="en-US" baseline="0" dirty="0" smtClean="0"/>
              <a:t>color- opposition of white and yellow; </a:t>
            </a:r>
          </a:p>
          <a:p>
            <a:r>
              <a:rPr lang="en-US" baseline="0" dirty="0" smtClean="0"/>
              <a:t>size- title is much larger than definition; </a:t>
            </a:r>
          </a:p>
          <a:p>
            <a:r>
              <a:rPr lang="en-US" baseline="0" dirty="0" smtClean="0"/>
              <a:t>Weight- title is bold (thicker letters);</a:t>
            </a:r>
          </a:p>
          <a:p>
            <a:r>
              <a:rPr lang="en-US" baseline="0" dirty="0" smtClean="0"/>
              <a:t>Form – title is all caps and definition is sentence case;</a:t>
            </a:r>
          </a:p>
          <a:p>
            <a:r>
              <a:rPr lang="en-US" baseline="0" dirty="0" smtClean="0"/>
              <a:t>Position – title is right aligned and definition is left aligned.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C10ED-7790-4316-B46D-E72FAE6473C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7938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Ask the students to determine which set 1-4 of the slide is more visually appealing to them</a:t>
            </a:r>
            <a:r>
              <a:rPr lang="en-US" baseline="0" dirty="0" smtClean="0"/>
              <a:t> – and tell why.</a:t>
            </a:r>
          </a:p>
          <a:p>
            <a:endParaRPr lang="en-US" dirty="0" smtClean="0"/>
          </a:p>
          <a:p>
            <a:r>
              <a:rPr lang="en-US" baseline="0" dirty="0" smtClean="0"/>
              <a:t>Remember: proximity is the process of using space between and around objects but focus now is on placing related items together.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C10ED-7790-4316-B46D-E72FAE6473C2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550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Note: ways</a:t>
            </a:r>
            <a:r>
              <a:rPr lang="en-US" baseline="0" dirty="0" smtClean="0"/>
              <a:t> that REPETITION is used on this slide is shown as follows: </a:t>
            </a:r>
          </a:p>
          <a:p>
            <a:r>
              <a:rPr lang="en-US" baseline="0" dirty="0" smtClean="0"/>
              <a:t>Each slide so far has repeated the same background design, the same background color, the same layout of objects, the same color and size of title and definition font.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C10ED-7790-4316-B46D-E72FAE6473C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988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Note: ways</a:t>
            </a:r>
            <a:r>
              <a:rPr lang="en-US" baseline="0" dirty="0" smtClean="0"/>
              <a:t> that alignment is used on this slide is shown as follows: </a:t>
            </a:r>
          </a:p>
          <a:p>
            <a:r>
              <a:rPr lang="en-US" baseline="0" dirty="0" smtClean="0"/>
              <a:t>Title is most important so it is at the top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C10ED-7790-4316-B46D-E72FAE6473C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3424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Note: ways</a:t>
            </a:r>
            <a:r>
              <a:rPr lang="en-US" baseline="0" dirty="0" smtClean="0"/>
              <a:t> that Proximity is used on this slide is shown as follows:</a:t>
            </a:r>
          </a:p>
          <a:p>
            <a:r>
              <a:rPr lang="en-US" baseline="0" dirty="0" smtClean="0"/>
              <a:t>The term/title is spaced further away from the label “definition”, while the label is spatially closer to the words that make up the definition.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C10ED-7790-4316-B46D-E72FAE6473C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7831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Ask the students to determine which item 1-4 is more visually appealing to them</a:t>
            </a:r>
            <a:r>
              <a:rPr lang="en-US" baseline="0" dirty="0" smtClean="0"/>
              <a:t> – and tell why.</a:t>
            </a:r>
            <a:endParaRPr lang="en-US" dirty="0" smtClean="0"/>
          </a:p>
          <a:p>
            <a:r>
              <a:rPr lang="en-US" dirty="0" smtClean="0"/>
              <a:t>When the font color is not significantly different</a:t>
            </a:r>
            <a:r>
              <a:rPr lang="en-US" baseline="0" dirty="0" smtClean="0"/>
              <a:t> than the background color – it is difficult to read.  </a:t>
            </a:r>
          </a:p>
          <a:p>
            <a:r>
              <a:rPr lang="en-US" baseline="0" dirty="0" smtClean="0"/>
              <a:t>Rule of thumb: Black vs. White is the strongest contrast and is considered visually appealing.</a:t>
            </a:r>
          </a:p>
          <a:p>
            <a:r>
              <a:rPr lang="en-US" baseline="0" dirty="0" smtClean="0"/>
              <a:t>Remember: to be considered contrast it must be obvious and STRONG</a:t>
            </a:r>
          </a:p>
          <a:p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C10ED-7790-4316-B46D-E72FAE6473C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7339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of these samples have the same style of font.</a:t>
            </a:r>
          </a:p>
          <a:p>
            <a:r>
              <a:rPr lang="en-US" dirty="0" smtClean="0"/>
              <a:t>Ask the students to determine which item 1-4 is more visually appealing to them</a:t>
            </a:r>
            <a:r>
              <a:rPr lang="en-US" baseline="0" dirty="0" smtClean="0"/>
              <a:t> – and tell why.</a:t>
            </a:r>
            <a:endParaRPr lang="en-US" dirty="0" smtClean="0"/>
          </a:p>
          <a:p>
            <a:r>
              <a:rPr lang="en-US" dirty="0" smtClean="0"/>
              <a:t>When the font size, thickness, and spacing is</a:t>
            </a:r>
            <a:r>
              <a:rPr lang="en-US" baseline="0" dirty="0" smtClean="0"/>
              <a:t> varied, it creates contrast without creating conflict.</a:t>
            </a:r>
          </a:p>
          <a:p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C10ED-7790-4316-B46D-E72FAE6473C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9780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Ask the students to determine which half of the slide is more visually appealing to them</a:t>
            </a:r>
            <a:r>
              <a:rPr lang="en-US" baseline="0" dirty="0" smtClean="0"/>
              <a:t> – and tell why.</a:t>
            </a:r>
            <a:endParaRPr lang="en-US" dirty="0" smtClean="0"/>
          </a:p>
          <a:p>
            <a:r>
              <a:rPr lang="en-US" dirty="0" smtClean="0"/>
              <a:t>The left side of the slide repeats</a:t>
            </a:r>
            <a:r>
              <a:rPr lang="en-US" baseline="0" dirty="0" smtClean="0"/>
              <a:t> color of slide design background in the textboxes fill color and also in the font color.</a:t>
            </a:r>
          </a:p>
          <a:p>
            <a:r>
              <a:rPr lang="en-US" baseline="0" dirty="0" smtClean="0"/>
              <a:t>The right side of the slide chose random colors for background and text, it also chose random font styles</a:t>
            </a:r>
          </a:p>
          <a:p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C10ED-7790-4316-B46D-E72FAE6473C2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5183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Ask the students to determine which set 1-4 of the slide is more visually appealing to them</a:t>
            </a:r>
            <a:r>
              <a:rPr lang="en-US" baseline="0" dirty="0" smtClean="0"/>
              <a:t> – and tell why.</a:t>
            </a:r>
            <a:endParaRPr lang="en-US" dirty="0" smtClean="0"/>
          </a:p>
          <a:p>
            <a:r>
              <a:rPr lang="en-US" dirty="0" smtClean="0"/>
              <a:t>#1 is the most unifying because of the duplication.  </a:t>
            </a:r>
          </a:p>
          <a:p>
            <a:r>
              <a:rPr lang="en-US" dirty="0" smtClean="0"/>
              <a:t>#2 has</a:t>
            </a:r>
            <a:r>
              <a:rPr lang="en-US" baseline="0" dirty="0" smtClean="0"/>
              <a:t> similar objects but not similar design, nor do they pull in any colors from the overall color theme of the document design, one is a square object while the other is more rounded – their differences are more obvious than their similarities so they are very distracting.  </a:t>
            </a:r>
          </a:p>
          <a:p>
            <a:r>
              <a:rPr lang="en-US" dirty="0" smtClean="0"/>
              <a:t>Although #3</a:t>
            </a:r>
            <a:r>
              <a:rPr lang="en-US" baseline="0" dirty="0" smtClean="0"/>
              <a:t> is the same image just recolored, unless both images pull in other colors from the font, background, or other design objects, they still distract rather than unify.  </a:t>
            </a:r>
          </a:p>
          <a:p>
            <a:r>
              <a:rPr lang="en-US" baseline="0" dirty="0" smtClean="0"/>
              <a:t>#4 has common objects but one is outlined in white, 2D objects, neon colors, &amp; a square shaped background fill while the other is outlined in black, 3D, basic colors &amp; transparent fill.</a:t>
            </a:r>
          </a:p>
          <a:p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C10ED-7790-4316-B46D-E72FAE6473C2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3220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Ask the students to determine which set 1-4 of the slide is more visually appealing to them</a:t>
            </a:r>
            <a:r>
              <a:rPr lang="en-US" baseline="0" dirty="0" smtClean="0"/>
              <a:t> – and tell why.</a:t>
            </a:r>
          </a:p>
          <a:p>
            <a:endParaRPr lang="en-US" dirty="0" smtClean="0"/>
          </a:p>
          <a:p>
            <a:r>
              <a:rPr lang="en-US" baseline="0" dirty="0" smtClean="0"/>
              <a:t> Remember: alignment is using spatial properties – being constantly aware of the space, around and between all the objects to create the BEST or MOST visually appealing arrangement of items.  Nothing is placed at random.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All item placement should be supportive of the main topic – here it is arrangement of text, that’s why the 4</a:t>
            </a:r>
            <a:r>
              <a:rPr lang="en-US" baseline="30000" dirty="0" smtClean="0"/>
              <a:t>th</a:t>
            </a:r>
            <a:r>
              <a:rPr lang="en-US" baseline="0" dirty="0" smtClean="0"/>
              <a:t> option can be acceptable.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C10ED-7790-4316-B46D-E72FAE6473C2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186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0"/>
          <p:cNvSpPr>
            <a:spLocks noChangeShapeType="1"/>
          </p:cNvSpPr>
          <p:nvPr/>
        </p:nvSpPr>
        <p:spPr bwMode="auto">
          <a:xfrm>
            <a:off x="533400" y="2819400"/>
            <a:ext cx="8001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5" name="Picture 9" descr="IT 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457200"/>
            <a:ext cx="1914525" cy="88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600200"/>
            <a:ext cx="8001000" cy="1000125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7685087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3733800" cy="457200"/>
          </a:xfrm>
        </p:spPr>
        <p:txBody>
          <a:bodyPr/>
          <a:lstStyle>
            <a:lvl1pPr>
              <a:defRPr/>
            </a:lvl1pPr>
          </a:lstStyle>
          <a:p>
            <a:fld id="{DD8F4CE2-BBA5-48D6-BB44-0BAECD345BAD}" type="datetime1">
              <a:rPr lang="en-US" smtClean="0"/>
              <a:pPr/>
              <a:t>1/8/2014</a:t>
            </a:fld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6142F5F-DA33-4275-9239-5D60D31CB0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6646D6-FB6F-4C87-8AAC-3E3D3959FA2E}" type="datetime1">
              <a:rPr lang="en-US" smtClean="0"/>
              <a:pPr/>
              <a:t>1/8/2014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r>
              <a:rPr lang="en-US" smtClean="0"/>
              <a:t>© UNT in Partnership with TEA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142F5F-DA33-4275-9239-5D60D31CB0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CBFBEF-5C35-487B-BD24-375500E62585}" type="datetime1">
              <a:rPr lang="en-US" smtClean="0"/>
              <a:pPr/>
              <a:t>1/8/2014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r>
              <a:rPr lang="en-US" smtClean="0"/>
              <a:t>© UNT in Partnership with TEA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142F5F-DA33-4275-9239-5D60D31CB0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62484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19263"/>
            <a:ext cx="4038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4000500"/>
            <a:ext cx="40386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CDBD71-BC70-463B-95A9-219B33CDDD5E}" type="datetime1">
              <a:rPr lang="en-US" smtClean="0"/>
              <a:pPr/>
              <a:t>1/8/2014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r>
              <a:rPr lang="en-US" smtClean="0"/>
              <a:t>© UNT in Partnership with TEA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142F5F-DA33-4275-9239-5D60D31CB0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62484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CB2A18-39D3-4239-91F9-078FD7A50590}" type="datetime1">
              <a:rPr lang="en-US" smtClean="0"/>
              <a:pPr/>
              <a:t>1/8/2014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r>
              <a:rPr lang="en-US" smtClean="0"/>
              <a:t>© UNT in Partnership with TEA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142F5F-DA33-4275-9239-5D60D31CB0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62484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D6BC38-9A82-4665-B20B-FC7B59A2B193}" type="datetime1">
              <a:rPr lang="en-US" smtClean="0"/>
              <a:pPr/>
              <a:t>1/8/2014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r>
              <a:rPr lang="en-US" smtClean="0"/>
              <a:t>© UNT in Partnership with TEA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142F5F-DA33-4275-9239-5D60D31CB0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251196-3B1E-433A-B5AC-D3C71FEE9E28}" type="datetime1">
              <a:rPr lang="en-US" smtClean="0"/>
              <a:pPr/>
              <a:t>1/8/2014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r>
              <a:rPr lang="en-US" smtClean="0"/>
              <a:t>© UNT in Partnership with TEA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142F5F-DA33-4275-9239-5D60D31CB0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C5B4E5-795C-4C76-A3A6-89071765211D}" type="datetime1">
              <a:rPr lang="en-US" smtClean="0"/>
              <a:pPr/>
              <a:t>1/8/2014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r>
              <a:rPr lang="en-US" smtClean="0"/>
              <a:t>© UNT in Partnership with TEA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142F5F-DA33-4275-9239-5D60D31CB0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C8B5DB-CE10-4C47-8D1E-9B7DA1F2C6A9}" type="datetime1">
              <a:rPr lang="en-US" smtClean="0"/>
              <a:pPr/>
              <a:t>1/8/2014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r>
              <a:rPr lang="en-US" smtClean="0"/>
              <a:t>© UNT in Partnership with TEA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142F5F-DA33-4275-9239-5D60D31CB0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E653D9-C47C-41CE-A263-625756FB26F8}" type="datetime1">
              <a:rPr lang="en-US" smtClean="0"/>
              <a:pPr/>
              <a:t>1/8/2014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r>
              <a:rPr lang="en-US" smtClean="0"/>
              <a:t>© UNT in Partnership with TEA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142F5F-DA33-4275-9239-5D60D31CB0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165E02-D910-417D-BA08-C38F0738281C}" type="datetime1">
              <a:rPr lang="en-US" smtClean="0"/>
              <a:pPr/>
              <a:t>1/8/2014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r>
              <a:rPr lang="en-US" smtClean="0"/>
              <a:t>© UNT in Partnership with TEA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142F5F-DA33-4275-9239-5D60D31CB0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C8DB1A-670E-4C92-9929-9CA70AC0B1F6}" type="datetime1">
              <a:rPr lang="en-US" smtClean="0"/>
              <a:pPr/>
              <a:t>1/8/2014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r>
              <a:rPr lang="en-US" smtClean="0"/>
              <a:t>© UNT in Partnership with TEA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142F5F-DA33-4275-9239-5D60D31CB0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38C0A2-94F4-4FCC-AB7C-6AAA731D3EA8}" type="datetime1">
              <a:rPr lang="en-US" smtClean="0"/>
              <a:pPr/>
              <a:t>1/8/2014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r>
              <a:rPr lang="en-US" smtClean="0"/>
              <a:t>© UNT in Partnership with TEA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142F5F-DA33-4275-9239-5D60D31CB0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0D2F42-FD3C-434D-ADEE-D5D234324934}" type="datetime1">
              <a:rPr lang="en-US" smtClean="0"/>
              <a:pPr/>
              <a:t>1/8/2014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r>
              <a:rPr lang="en-US" smtClean="0"/>
              <a:t>© UNT in Partnership with TEA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142F5F-DA33-4275-9239-5D60D31CB0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B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6248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fld id="{7EC8A34D-8D79-488E-AEB8-0ACCA8D0A86C}" type="datetime1">
              <a:rPr lang="en-US" smtClean="0"/>
              <a:pPr/>
              <a:t>1/8/2014</a:t>
            </a:fld>
            <a:endParaRPr lang="en-US" dirty="0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dirty="0" smtClean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© UNT in Partnership with TEA</a:t>
            </a:r>
            <a:endParaRPr lang="en-US" dirty="0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6142F5F-DA33-4275-9239-5D60D31CB08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31" name="Picture 7" descr="IT Logo.jp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705600" y="381000"/>
            <a:ext cx="1914525" cy="88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rgbClr val="000066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rgbClr val="000066"/>
          </a:solidFill>
          <a:latin typeface="+mn-lt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rgbClr val="000066"/>
          </a:solidFill>
          <a:latin typeface="+mn-lt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rgbClr val="000066"/>
          </a:solidFill>
          <a:latin typeface="+mn-lt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00066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00066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00066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00066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828800"/>
            <a:ext cx="7772400" cy="936625"/>
          </a:xfrm>
        </p:spPr>
        <p:txBody>
          <a:bodyPr>
            <a:normAutofit fontScale="90000"/>
          </a:bodyPr>
          <a:lstStyle/>
          <a:p>
            <a:r>
              <a:rPr lang="en-US" sz="7200" dirty="0" smtClean="0"/>
              <a:t>Design Principles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505200"/>
            <a:ext cx="6400800" cy="1752600"/>
          </a:xfrm>
        </p:spPr>
        <p:txBody>
          <a:bodyPr/>
          <a:lstStyle/>
          <a:p>
            <a:r>
              <a:rPr lang="en-US" dirty="0" smtClean="0"/>
              <a:t>Applying principles to create appealing and professional printed and electronic publications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91000" y="29718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Principles of Information Technology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142F5F-DA33-4275-9239-5D60D31CB088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 bwMode="auto">
          <a:xfrm>
            <a:off x="3962400" y="62484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990600"/>
          </a:xfrm>
        </p:spPr>
        <p:txBody>
          <a:bodyPr>
            <a:normAutofit/>
          </a:bodyPr>
          <a:lstStyle/>
          <a:p>
            <a:r>
              <a:rPr b="1" dirty="0" smtClean="0"/>
              <a:t>ASPECTS OF CONTRAST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1600200"/>
            <a:ext cx="3048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4648200"/>
            <a:ext cx="3048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/>
              <a:t>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90600" y="1371600"/>
            <a:ext cx="3200400" cy="1877437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itchFamily="34" charset="0"/>
              </a:rPr>
              <a:t>Font style of</a:t>
            </a:r>
          </a:p>
          <a:p>
            <a:endParaRPr lang="en-US" sz="2800" dirty="0">
              <a:solidFill>
                <a:schemeClr val="accent1">
                  <a:lumMod val="40000"/>
                  <a:lumOff val="60000"/>
                </a:schemeClr>
              </a:solidFill>
              <a:latin typeface="Century Gothic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itchFamily="34" charset="0"/>
              </a:rPr>
              <a:t> 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itchFamily="34" charset="0"/>
              </a:rPr>
              <a:t>title is same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itchFamily="34" charset="0"/>
              </a:rPr>
              <a:t> 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itchFamily="34" charset="0"/>
              </a:rPr>
              <a:t>use bold to create </a:t>
            </a:r>
          </a:p>
          <a:p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itchFamily="34" charset="0"/>
              </a:rPr>
              <a:t> 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itchFamily="34" charset="0"/>
              </a:rPr>
              <a:t>  contrast</a:t>
            </a:r>
            <a:endParaRPr lang="en-US" sz="2000" dirty="0">
              <a:solidFill>
                <a:schemeClr val="accent1">
                  <a:lumMod val="40000"/>
                  <a:lumOff val="6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76800" y="4648200"/>
            <a:ext cx="3048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/>
              <a:t>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76800" y="1600200"/>
            <a:ext cx="3048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/>
              <a:t>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181600" y="1371600"/>
            <a:ext cx="2971800" cy="175432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spc="360" dirty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itchFamily="34" charset="0"/>
              </a:rPr>
              <a:t>Font style of</a:t>
            </a:r>
          </a:p>
          <a:p>
            <a:endParaRPr lang="en-US" sz="2000" dirty="0" smtClean="0">
              <a:solidFill>
                <a:schemeClr val="accent1">
                  <a:lumMod val="40000"/>
                  <a:lumOff val="60000"/>
                </a:schemeClr>
              </a:solidFill>
              <a:latin typeface="Century Gothic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itchFamily="34" charset="0"/>
              </a:rPr>
              <a:t> 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itchFamily="34" charset="0"/>
              </a:rPr>
              <a:t>title is same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itchFamily="34" charset="0"/>
              </a:rPr>
              <a:t> use kerning to</a:t>
            </a:r>
          </a:p>
          <a:p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itchFamily="34" charset="0"/>
              </a:rPr>
              <a:t> 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itchFamily="34" charset="0"/>
              </a:rPr>
              <a:t> create contrast</a:t>
            </a:r>
            <a:endParaRPr lang="en-US" sz="2000" dirty="0">
              <a:solidFill>
                <a:schemeClr val="accent1">
                  <a:lumMod val="40000"/>
                  <a:lumOff val="6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90600" y="4121765"/>
            <a:ext cx="2971800" cy="193899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itchFamily="34" charset="0"/>
              </a:rPr>
              <a:t>Font style of</a:t>
            </a:r>
          </a:p>
          <a:p>
            <a:endParaRPr lang="en-US" sz="28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itchFamily="34" charset="0"/>
              </a:rPr>
              <a:t>title is same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itchFamily="34" charset="0"/>
              </a:rPr>
              <a:t> 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itchFamily="34" charset="0"/>
              </a:rPr>
              <a:t>use size increase to </a:t>
            </a:r>
          </a:p>
          <a:p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itchFamily="34" charset="0"/>
              </a:rPr>
              <a:t> 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itchFamily="34" charset="0"/>
              </a:rPr>
              <a:t> create contrast</a:t>
            </a:r>
            <a:endParaRPr lang="en-US" sz="2000" dirty="0">
              <a:solidFill>
                <a:schemeClr val="accent1">
                  <a:lumMod val="40000"/>
                  <a:lumOff val="6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81600" y="4121765"/>
            <a:ext cx="2971800" cy="206210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spc="200" dirty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itchFamily="34" charset="0"/>
              </a:rPr>
              <a:t>Font style of</a:t>
            </a:r>
          </a:p>
          <a:p>
            <a:endParaRPr lang="en-US" sz="2000" dirty="0">
              <a:solidFill>
                <a:schemeClr val="accent1">
                  <a:lumMod val="40000"/>
                  <a:lumOff val="60000"/>
                </a:schemeClr>
              </a:solidFill>
              <a:latin typeface="Century Gothic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itchFamily="34" charset="0"/>
              </a:rPr>
              <a:t> title 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itchFamily="34" charset="0"/>
              </a:rPr>
              <a:t>is same</a:t>
            </a:r>
            <a:endParaRPr lang="en-US" sz="2000" dirty="0">
              <a:solidFill>
                <a:schemeClr val="accent1">
                  <a:lumMod val="40000"/>
                  <a:lumOff val="60000"/>
                </a:schemeClr>
              </a:solidFill>
              <a:latin typeface="Century Gothic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itchFamily="34" charset="0"/>
              </a:rPr>
              <a:t> 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itchFamily="34" charset="0"/>
              </a:rPr>
              <a:t>use combination of </a:t>
            </a:r>
          </a:p>
          <a:p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itchFamily="34" charset="0"/>
              </a:rPr>
              <a:t>  the above to</a:t>
            </a:r>
          </a:p>
          <a:p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itchFamily="34" charset="0"/>
              </a:rPr>
              <a:t> 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itchFamily="34" charset="0"/>
              </a:rPr>
              <a:t> create contrast</a:t>
            </a:r>
            <a:endParaRPr lang="en-US" sz="2000" dirty="0">
              <a:solidFill>
                <a:schemeClr val="accent1">
                  <a:lumMod val="40000"/>
                  <a:lumOff val="6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42F5F-DA33-4275-9239-5D60D31CB088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48400"/>
            <a:ext cx="4572000" cy="457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990600"/>
          </a:xfrm>
        </p:spPr>
        <p:txBody>
          <a:bodyPr>
            <a:normAutofit/>
          </a:bodyPr>
          <a:lstStyle/>
          <a:p>
            <a:r>
              <a:rPr b="1" dirty="0" smtClean="0"/>
              <a:t>ASPECTS OF REPETITION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19600"/>
          </a:xfrm>
        </p:spPr>
        <p:txBody>
          <a:bodyPr>
            <a:normAutofit/>
          </a:bodyPr>
          <a:lstStyle/>
          <a:p>
            <a:r>
              <a:rPr lang="en-US" dirty="0" smtClean="0"/>
              <a:t>Items must have obvious similarities</a:t>
            </a:r>
          </a:p>
          <a:p>
            <a:r>
              <a:rPr lang="en-US" dirty="0" smtClean="0"/>
              <a:t>Needs to be strong to be effective</a:t>
            </a:r>
          </a:p>
          <a:p>
            <a:r>
              <a:rPr lang="en-US" dirty="0" smtClean="0"/>
              <a:t>Can be demonstrated using</a:t>
            </a:r>
          </a:p>
          <a:p>
            <a:pPr lvl="1"/>
            <a:r>
              <a:rPr lang="en-US" dirty="0" smtClean="0"/>
              <a:t>Color</a:t>
            </a:r>
          </a:p>
          <a:p>
            <a:pPr lvl="1"/>
            <a:r>
              <a:rPr lang="en-US" dirty="0" smtClean="0"/>
              <a:t>Objects</a:t>
            </a:r>
          </a:p>
          <a:p>
            <a:pPr lvl="1"/>
            <a:r>
              <a:rPr lang="en-US" dirty="0" smtClean="0"/>
              <a:t>Alignment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42F5F-DA33-4275-9239-5D60D31CB088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48400"/>
            <a:ext cx="4572000" cy="457200"/>
          </a:xfrm>
        </p:spPr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990600"/>
          </a:xfrm>
        </p:spPr>
        <p:txBody>
          <a:bodyPr>
            <a:normAutofit/>
          </a:bodyPr>
          <a:lstStyle/>
          <a:p>
            <a:r>
              <a:rPr b="1" dirty="0" smtClean="0"/>
              <a:t>ASPECTS OF REPETITION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1600200"/>
            <a:ext cx="3048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4648200"/>
            <a:ext cx="3048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/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76800" y="4648200"/>
            <a:ext cx="3048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/>
              <a:t>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76800" y="1600200"/>
            <a:ext cx="3048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/>
              <a:t>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90600" y="1334631"/>
            <a:ext cx="3276600" cy="193899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 Rounded MT Bold" pitchFamily="34" charset="0"/>
              </a:rPr>
              <a:t>Repeating Font</a:t>
            </a:r>
          </a:p>
          <a:p>
            <a:endParaRPr lang="en-US" sz="28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itchFamily="34" charset="0"/>
              </a:rPr>
              <a:t>style choice for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itchFamily="34" charset="0"/>
              </a:rPr>
              <a:t> 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itchFamily="34" charset="0"/>
              </a:rPr>
              <a:t>all text on document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itchFamily="34" charset="0"/>
              </a:rPr>
              <a:t> creates unity </a:t>
            </a:r>
            <a:endParaRPr lang="en-US" sz="2000" dirty="0">
              <a:solidFill>
                <a:schemeClr val="accent1">
                  <a:lumMod val="40000"/>
                  <a:lumOff val="6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90600" y="4157008"/>
            <a:ext cx="3276600" cy="163121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 Rounded MT Bold" pitchFamily="34" charset="0"/>
              </a:rPr>
              <a:t>Repeating Colors</a:t>
            </a:r>
          </a:p>
          <a:p>
            <a:endParaRPr lang="en-US" sz="28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itchFamily="34" charset="0"/>
              </a:rPr>
              <a:t>in text and objects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itchFamily="34" charset="0"/>
              </a:rPr>
              <a:t> 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itchFamily="34" charset="0"/>
              </a:rPr>
              <a:t>creates unity </a:t>
            </a:r>
            <a:endParaRPr lang="en-US" sz="2000" dirty="0">
              <a:solidFill>
                <a:schemeClr val="accent1">
                  <a:lumMod val="40000"/>
                  <a:lumOff val="6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1600" y="1316182"/>
            <a:ext cx="3810000" cy="1631216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  <a:latin typeface="Arial Rounded MT Bold" pitchFamily="34" charset="0"/>
              </a:rPr>
              <a:t>Random font</a:t>
            </a:r>
          </a:p>
          <a:p>
            <a:endParaRPr lang="en-US" sz="2800" dirty="0">
              <a:solidFill>
                <a:srgbClr val="FFFF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000" dirty="0" smtClean="0">
                <a:solidFill>
                  <a:srgbClr val="FFFF00"/>
                </a:solidFill>
                <a:latin typeface="Britannic Bold" pitchFamily="34" charset="0"/>
              </a:rPr>
              <a:t>style</a:t>
            </a:r>
            <a:r>
              <a:rPr lang="en-US" sz="2000" dirty="0" smtClean="0">
                <a:solidFill>
                  <a:srgbClr val="FFFF00"/>
                </a:solidFill>
                <a:latin typeface="Century Gothic" pitchFamily="34" charset="0"/>
              </a:rPr>
              <a:t> </a:t>
            </a:r>
            <a:r>
              <a:rPr lang="en-US" sz="2000" dirty="0" smtClean="0">
                <a:solidFill>
                  <a:srgbClr val="FFFF00"/>
                </a:solidFill>
                <a:latin typeface="Boopee" pitchFamily="2" charset="0"/>
              </a:rPr>
              <a:t>choices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FF00"/>
                </a:solidFill>
                <a:latin typeface="Century Gothic" pitchFamily="34" charset="0"/>
              </a:rPr>
              <a:t> creates </a:t>
            </a:r>
            <a:r>
              <a:rPr lang="en-US" sz="2000" dirty="0" smtClean="0">
                <a:solidFill>
                  <a:srgbClr val="FFFF00"/>
                </a:solidFill>
                <a:latin typeface="Goudy Stout" pitchFamily="18" charset="0"/>
              </a:rPr>
              <a:t>conflict </a:t>
            </a:r>
            <a:endParaRPr lang="en-US" sz="2000" dirty="0">
              <a:solidFill>
                <a:srgbClr val="FFFF00"/>
              </a:solidFill>
              <a:latin typeface="Goudy Stout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81600" y="4138559"/>
            <a:ext cx="3276600" cy="1631216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681D"/>
                </a:solidFill>
                <a:latin typeface="Arial Rounded MT Bold" pitchFamily="34" charset="0"/>
              </a:rPr>
              <a:t>Random Color</a:t>
            </a:r>
          </a:p>
          <a:p>
            <a:endParaRPr lang="en-US" sz="2800" dirty="0">
              <a:solidFill>
                <a:srgbClr val="FF681D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681D"/>
                </a:solidFill>
              </a:rPr>
              <a:t> </a:t>
            </a:r>
            <a:r>
              <a:rPr lang="en-US" sz="2000" dirty="0" smtClean="0">
                <a:solidFill>
                  <a:srgbClr val="D6C5E1"/>
                </a:solidFill>
                <a:latin typeface="Century Gothic" pitchFamily="34" charset="0"/>
              </a:rPr>
              <a:t>choices for </a:t>
            </a:r>
            <a:r>
              <a:rPr lang="en-US" sz="2000" dirty="0" smtClean="0">
                <a:solidFill>
                  <a:schemeClr val="bg1"/>
                </a:solidFill>
                <a:latin typeface="Century Gothic" pitchFamily="34" charset="0"/>
              </a:rPr>
              <a:t>objects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>
                <a:solidFill>
                  <a:srgbClr val="FF681D"/>
                </a:solidFill>
                <a:latin typeface="Century Gothic" pitchFamily="34" charset="0"/>
              </a:rPr>
              <a:t> </a:t>
            </a:r>
            <a:r>
              <a:rPr lang="en-US" sz="2000" dirty="0" smtClean="0">
                <a:solidFill>
                  <a:srgbClr val="00FF99"/>
                </a:solidFill>
                <a:latin typeface="Century Gothic" pitchFamily="34" charset="0"/>
              </a:rPr>
              <a:t>creates conflict </a:t>
            </a:r>
            <a:endParaRPr lang="en-US" sz="2000" dirty="0">
              <a:solidFill>
                <a:srgbClr val="00FF99"/>
              </a:solidFill>
              <a:latin typeface="Century Gothic" pitchFamily="34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42F5F-DA33-4275-9239-5D60D31CB088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48400"/>
            <a:ext cx="4572000" cy="457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990600"/>
          </a:xfrm>
        </p:spPr>
        <p:txBody>
          <a:bodyPr>
            <a:normAutofit/>
          </a:bodyPr>
          <a:lstStyle/>
          <a:p>
            <a:r>
              <a:rPr b="1" dirty="0" smtClean="0"/>
              <a:t>ASPECTS OF REPETITION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600200"/>
            <a:ext cx="3048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4648200"/>
            <a:ext cx="3048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/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76800" y="4648200"/>
            <a:ext cx="3048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/>
              <a:t>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76800" y="1600200"/>
            <a:ext cx="3048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/>
              <a:t>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62000" y="1334630"/>
            <a:ext cx="3733800" cy="193899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Repeating images</a:t>
            </a:r>
          </a:p>
          <a:p>
            <a:endParaRPr lang="en-US" sz="2800" dirty="0">
              <a:solidFill>
                <a:schemeClr val="accent1">
                  <a:lumMod val="40000"/>
                  <a:lumOff val="60000"/>
                </a:schemeClr>
              </a:solidFill>
              <a:latin typeface="+mj-lt"/>
            </a:endParaRP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using a duplicate</a:t>
            </a:r>
          </a:p>
          <a:p>
            <a:pPr lvl="2"/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 of an image, even</a:t>
            </a:r>
          </a:p>
          <a:p>
            <a:pPr lvl="2"/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  resized, creates unity </a:t>
            </a:r>
            <a:endParaRPr lang="en-US" sz="2000" dirty="0">
              <a:solidFill>
                <a:schemeClr val="accent1">
                  <a:lumMod val="40000"/>
                  <a:lumOff val="60000"/>
                </a:schemeClr>
              </a:solidFill>
              <a:latin typeface="+mj-lt"/>
            </a:endParaRPr>
          </a:p>
        </p:txBody>
      </p:sp>
      <p:pic>
        <p:nvPicPr>
          <p:cNvPr id="1026" name="Picture 2" descr="C:\Documents and Settings\Paula\Local Settings\Temporary Internet Files\Content.IE5\0UPK52TU\MCBD08672_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243" y="1524000"/>
            <a:ext cx="685800" cy="614421"/>
          </a:xfrm>
          <a:prstGeom prst="rect">
            <a:avLst/>
          </a:prstGeom>
          <a:noFill/>
        </p:spPr>
      </p:pic>
      <p:pic>
        <p:nvPicPr>
          <p:cNvPr id="10" name="Picture 2" descr="C:\Documents and Settings\Paula\Local Settings\Temporary Internet Files\Content.IE5\0UPK52TU\MCBD08672_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914400" y="2593910"/>
            <a:ext cx="506843" cy="45409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762000" y="4004608"/>
            <a:ext cx="3733800" cy="224676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Repeating images</a:t>
            </a:r>
          </a:p>
          <a:p>
            <a:endParaRPr lang="en-US" sz="2800" dirty="0">
              <a:solidFill>
                <a:schemeClr val="accent1">
                  <a:lumMod val="40000"/>
                  <a:lumOff val="60000"/>
                </a:schemeClr>
              </a:solidFill>
              <a:latin typeface="+mj-lt"/>
            </a:endParaRP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using different</a:t>
            </a:r>
          </a:p>
          <a:p>
            <a:pPr lvl="2"/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images, even with a</a:t>
            </a:r>
          </a:p>
          <a:p>
            <a:pPr lvl="2"/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common theme, </a:t>
            </a:r>
          </a:p>
          <a:p>
            <a:pPr lvl="2"/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is distracting</a:t>
            </a:r>
            <a:endParaRPr lang="en-US" sz="20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027" name="Picture 3" descr="C:\Documents and Settings\Paula\Local Settings\Temporary Internet Files\Content.IE5\7Y2CX25Z\MCj0213175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83443" y="4267200"/>
            <a:ext cx="604980" cy="597713"/>
          </a:xfrm>
          <a:prstGeom prst="rect">
            <a:avLst/>
          </a:prstGeom>
          <a:noFill/>
        </p:spPr>
      </p:pic>
      <p:pic>
        <p:nvPicPr>
          <p:cNvPr id="1028" name="Picture 4" descr="C:\Documents and Settings\Paula\Local Settings\Temporary Internet Files\Content.IE5\U9C3WTDT\MCj03584090000[1].wmf"/>
          <p:cNvPicPr>
            <a:picLocks noChangeAspect="1" noChangeArrowheads="1"/>
          </p:cNvPicPr>
          <p:nvPr/>
        </p:nvPicPr>
        <p:blipFill>
          <a:blip r:embed="rId5" cstate="print"/>
          <a:srcRect l="11069" r="11451"/>
          <a:stretch>
            <a:fillRect/>
          </a:stretch>
        </p:blipFill>
        <p:spPr bwMode="auto">
          <a:xfrm>
            <a:off x="964043" y="5180686"/>
            <a:ext cx="533400" cy="686714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5181600" y="1316182"/>
            <a:ext cx="3733800" cy="193899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Repeating images</a:t>
            </a:r>
          </a:p>
          <a:p>
            <a:endParaRPr lang="en-US" sz="2800" dirty="0">
              <a:solidFill>
                <a:schemeClr val="accent1">
                  <a:lumMod val="40000"/>
                  <a:lumOff val="60000"/>
                </a:schemeClr>
              </a:solidFill>
              <a:latin typeface="+mj-lt"/>
            </a:endParaRP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using a duplicate</a:t>
            </a:r>
          </a:p>
          <a:p>
            <a:pPr lvl="2"/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 of an image, re-</a:t>
            </a:r>
          </a:p>
          <a:p>
            <a:pPr lvl="2"/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  colored, is acceptable</a:t>
            </a:r>
            <a:endParaRPr lang="en-US" sz="2000" dirty="0">
              <a:solidFill>
                <a:schemeClr val="accent1">
                  <a:lumMod val="40000"/>
                  <a:lumOff val="60000"/>
                </a:schemeClr>
              </a:solidFill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81600" y="3986160"/>
            <a:ext cx="3733800" cy="224676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Repeating images</a:t>
            </a:r>
          </a:p>
          <a:p>
            <a:endParaRPr lang="en-US" sz="2800" dirty="0">
              <a:solidFill>
                <a:schemeClr val="accent1">
                  <a:lumMod val="40000"/>
                  <a:lumOff val="60000"/>
                </a:schemeClr>
              </a:solidFill>
              <a:latin typeface="+mj-lt"/>
            </a:endParaRP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using different</a:t>
            </a:r>
          </a:p>
          <a:p>
            <a:pPr lvl="2"/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images, even of the</a:t>
            </a:r>
          </a:p>
          <a:p>
            <a:pPr lvl="2"/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same object, can </a:t>
            </a:r>
          </a:p>
          <a:p>
            <a:pPr lvl="2"/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be distracting</a:t>
            </a:r>
            <a:endParaRPr lang="en-US" sz="20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029" name="Picture 5" descr="C:\Documents and Settings\Paula\Local Settings\Temporary Internet Files\Content.IE5\S5UI9DHA\MCj0150883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34000" y="2514600"/>
            <a:ext cx="523256" cy="589446"/>
          </a:xfrm>
          <a:prstGeom prst="rect">
            <a:avLst/>
          </a:prstGeom>
          <a:noFill/>
        </p:spPr>
      </p:pic>
      <p:pic>
        <p:nvPicPr>
          <p:cNvPr id="1030" name="Picture 6" descr="C:\Documents and Settings\Paula\Local Settings\Temporary Internet Files\Content.IE5\4DDFHA69\MCj00975430000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53400" y="1524000"/>
            <a:ext cx="533400" cy="600873"/>
          </a:xfrm>
          <a:prstGeom prst="rect">
            <a:avLst/>
          </a:prstGeom>
          <a:noFill/>
        </p:spPr>
      </p:pic>
      <p:pic>
        <p:nvPicPr>
          <p:cNvPr id="1031" name="Picture 7" descr="C:\Documents and Settings\Paula\Local Settings\Temporary Internet Files\Content.IE5\KQT0S2EG\MCBD10728_0000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153400" y="4191000"/>
            <a:ext cx="561462" cy="582168"/>
          </a:xfrm>
          <a:prstGeom prst="rect">
            <a:avLst/>
          </a:prstGeom>
          <a:noFill/>
        </p:spPr>
      </p:pic>
      <p:pic>
        <p:nvPicPr>
          <p:cNvPr id="1032" name="Picture 8" descr="C:\Documents and Settings\Paula\Local Settings\Temporary Internet Files\Content.IE5\UZM1NCXI\MCj01422030000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410200" y="5105400"/>
            <a:ext cx="589102" cy="883203"/>
          </a:xfrm>
          <a:prstGeom prst="rect">
            <a:avLst/>
          </a:prstGeom>
          <a:noFill/>
        </p:spPr>
      </p:pic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42F5F-DA33-4275-9239-5D60D31CB088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48400"/>
            <a:ext cx="4572000" cy="457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1219200"/>
          </a:xfrm>
        </p:spPr>
        <p:txBody>
          <a:bodyPr>
            <a:normAutofit/>
          </a:bodyPr>
          <a:lstStyle/>
          <a:p>
            <a:r>
              <a:rPr b="1" dirty="0" smtClean="0"/>
              <a:t>ASPECTS OF ALIGNMENT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19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Items must have obvious spatial placement</a:t>
            </a:r>
          </a:p>
          <a:p>
            <a:r>
              <a:rPr lang="en-US" dirty="0" smtClean="0"/>
              <a:t>Needs to be visually noted instantly to be effective</a:t>
            </a:r>
          </a:p>
          <a:p>
            <a:r>
              <a:rPr lang="en-US" dirty="0" smtClean="0"/>
              <a:t>All items should significantly support the purpose of the publication</a:t>
            </a:r>
          </a:p>
          <a:p>
            <a:r>
              <a:rPr lang="en-US" dirty="0" smtClean="0"/>
              <a:t>Element placement should never be random</a:t>
            </a:r>
          </a:p>
          <a:p>
            <a:r>
              <a:rPr lang="en-US" dirty="0" smtClean="0"/>
              <a:t>Can be demonstrated using</a:t>
            </a:r>
          </a:p>
          <a:p>
            <a:pPr lvl="1"/>
            <a:r>
              <a:rPr lang="en-US" dirty="0" smtClean="0"/>
              <a:t>Object rotation</a:t>
            </a:r>
          </a:p>
          <a:p>
            <a:pPr lvl="1"/>
            <a:r>
              <a:rPr lang="en-US" dirty="0" smtClean="0"/>
              <a:t>Text direction</a:t>
            </a:r>
          </a:p>
          <a:p>
            <a:pPr lvl="1"/>
            <a:r>
              <a:rPr lang="en-US" dirty="0" smtClean="0"/>
              <a:t>Line spacing</a:t>
            </a:r>
          </a:p>
          <a:p>
            <a:pPr lvl="1"/>
            <a:r>
              <a:rPr lang="en-US" dirty="0" smtClean="0"/>
              <a:t>Object size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42F5F-DA33-4275-9239-5D60D31CB088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48400"/>
            <a:ext cx="4572000" cy="457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990600"/>
          </a:xfrm>
        </p:spPr>
        <p:txBody>
          <a:bodyPr>
            <a:normAutofit/>
          </a:bodyPr>
          <a:lstStyle/>
          <a:p>
            <a:r>
              <a:rPr b="1" dirty="0" smtClean="0"/>
              <a:t>ASPECTS OF ALIGNMENT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1600200"/>
            <a:ext cx="3048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4648200"/>
            <a:ext cx="3048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/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00600" y="4648200"/>
            <a:ext cx="3048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/>
              <a:t>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00600" y="1600200"/>
            <a:ext cx="3048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/>
              <a:t>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5800" y="1334630"/>
            <a:ext cx="3505200" cy="193899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Arranging Text</a:t>
            </a:r>
          </a:p>
          <a:p>
            <a:endParaRPr lang="en-US" sz="2800" dirty="0">
              <a:solidFill>
                <a:schemeClr val="accent1">
                  <a:lumMod val="40000"/>
                  <a:lumOff val="60000"/>
                </a:schemeClr>
              </a:solidFill>
              <a:latin typeface="+mj-lt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all text is left aligned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 bullets are indented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 but still aligned left</a:t>
            </a:r>
            <a:endParaRPr lang="en-US" sz="2000" dirty="0">
              <a:solidFill>
                <a:schemeClr val="accent1">
                  <a:lumMod val="40000"/>
                  <a:lumOff val="60000"/>
                </a:schemeClr>
              </a:solidFill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5800" y="4233208"/>
            <a:ext cx="3505200" cy="1877437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Arranging Text</a:t>
            </a:r>
          </a:p>
          <a:p>
            <a:endParaRPr lang="en-US" sz="2800" dirty="0">
              <a:solidFill>
                <a:schemeClr val="accent1">
                  <a:lumMod val="40000"/>
                  <a:lumOff val="60000"/>
                </a:schemeClr>
              </a:solidFill>
              <a:latin typeface="+mj-lt"/>
            </a:endParaRPr>
          </a:p>
          <a:p>
            <a:pPr lvl="2" algn="r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title is left aligned</a:t>
            </a:r>
          </a:p>
          <a:p>
            <a:pPr lvl="2" algn="r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bullets are </a:t>
            </a:r>
          </a:p>
          <a:p>
            <a:pPr lvl="2" algn="r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right aligned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105400" y="1326573"/>
            <a:ext cx="3429000" cy="193899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Arranging Text</a:t>
            </a:r>
          </a:p>
          <a:p>
            <a:endParaRPr lang="en-US" sz="2800" dirty="0">
              <a:solidFill>
                <a:schemeClr val="accent1">
                  <a:lumMod val="40000"/>
                  <a:lumOff val="60000"/>
                </a:schemeClr>
              </a:solidFill>
              <a:latin typeface="+mj-lt"/>
            </a:endParaRPr>
          </a:p>
          <a:p>
            <a:pPr algn="ctr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title is centered</a:t>
            </a:r>
          </a:p>
          <a:p>
            <a:pPr algn="ctr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 bullets are </a:t>
            </a:r>
          </a:p>
          <a:p>
            <a:pPr algn="ctr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 centered as well</a:t>
            </a:r>
            <a:endParaRPr lang="en-US" sz="2000" dirty="0">
              <a:solidFill>
                <a:schemeClr val="accent1">
                  <a:lumMod val="40000"/>
                  <a:lumOff val="60000"/>
                </a:schemeClr>
              </a:solidFill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105400" y="4225151"/>
            <a:ext cx="3429000" cy="181588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      Text</a:t>
            </a:r>
            <a:endParaRPr lang="en-US" sz="2800" dirty="0">
              <a:solidFill>
                <a:schemeClr val="accent1">
                  <a:lumMod val="40000"/>
                  <a:lumOff val="60000"/>
                </a:schemeClr>
              </a:solidFill>
              <a:latin typeface="+mj-lt"/>
            </a:endParaRP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text can be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 arranged other than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 horizontally</a:t>
            </a:r>
            <a:endParaRPr lang="en-US" sz="2000" dirty="0">
              <a:solidFill>
                <a:schemeClr val="accent1">
                  <a:lumMod val="40000"/>
                  <a:lumOff val="60000"/>
                </a:schemeClr>
              </a:solidFill>
              <a:latin typeface="+mj-lt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5112278" y="4163598"/>
            <a:ext cx="907521" cy="1897620"/>
            <a:chOff x="5101938" y="4274580"/>
            <a:chExt cx="907521" cy="1897620"/>
          </a:xfrm>
        </p:grpSpPr>
        <p:sp>
          <p:nvSpPr>
            <p:cNvPr id="31" name="TextBox 30"/>
            <p:cNvSpPr txBox="1"/>
            <p:nvPr/>
          </p:nvSpPr>
          <p:spPr>
            <a:xfrm rot="19516705">
              <a:off x="5357103" y="4441548"/>
              <a:ext cx="42549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</a:rPr>
                <a:t>n</a:t>
              </a:r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5101938" y="4274580"/>
              <a:ext cx="907521" cy="1897620"/>
              <a:chOff x="5101938" y="4264188"/>
              <a:chExt cx="907521" cy="1897620"/>
            </a:xfrm>
          </p:grpSpPr>
          <p:sp>
            <p:nvSpPr>
              <p:cNvPr id="28" name="TextBox 27"/>
              <p:cNvSpPr txBox="1"/>
              <p:nvPr/>
            </p:nvSpPr>
            <p:spPr>
              <a:xfrm rot="16200000">
                <a:off x="4715848" y="5252499"/>
                <a:ext cx="129539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rPr>
                  <a:t>Arran</a:t>
                </a: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 rot="17337649">
                <a:off x="5138822" y="4738415"/>
                <a:ext cx="49582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rPr>
                  <a:t>g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 rot="20139627">
                <a:off x="5530588" y="4264188"/>
                <a:ext cx="47887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rPr>
                  <a:t>g</a:t>
                </a: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 rot="17871690">
                <a:off x="5215022" y="4520206"/>
                <a:ext cx="49582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rPr>
                  <a:t>i</a:t>
                </a:r>
              </a:p>
            </p:txBody>
          </p:sp>
        </p:grpSp>
      </p:grp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42F5F-DA33-4275-9239-5D60D31CB088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48400"/>
            <a:ext cx="4572000" cy="457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477000" cy="1143000"/>
          </a:xfrm>
        </p:spPr>
        <p:txBody>
          <a:bodyPr>
            <a:normAutofit/>
          </a:bodyPr>
          <a:lstStyle/>
          <a:p>
            <a:r>
              <a:rPr b="1" dirty="0" smtClean="0"/>
              <a:t>ASPECTS OF PROXIMITY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19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Provides organization for the viewer</a:t>
            </a:r>
          </a:p>
          <a:p>
            <a:r>
              <a:rPr lang="en-US" dirty="0" smtClean="0"/>
              <a:t>All elements are supportive of main purpose</a:t>
            </a:r>
          </a:p>
          <a:p>
            <a:pPr lvl="1"/>
            <a:r>
              <a:rPr lang="en-US" dirty="0" smtClean="0"/>
              <a:t>Elements are then divided into subgroups depending on the subtopic points</a:t>
            </a:r>
          </a:p>
          <a:p>
            <a:pPr lvl="1"/>
            <a:r>
              <a:rPr lang="en-US" dirty="0" smtClean="0"/>
              <a:t>Items related to each subtopic should be spatially grouped together in an arrangement</a:t>
            </a:r>
          </a:p>
          <a:p>
            <a:r>
              <a:rPr lang="en-US" dirty="0" smtClean="0"/>
              <a:t>Can be demonstrated using</a:t>
            </a:r>
          </a:p>
          <a:p>
            <a:pPr lvl="1"/>
            <a:r>
              <a:rPr lang="en-US" dirty="0" smtClean="0"/>
              <a:t>Color</a:t>
            </a:r>
          </a:p>
          <a:p>
            <a:pPr lvl="1"/>
            <a:r>
              <a:rPr lang="en-US" dirty="0" smtClean="0"/>
              <a:t>Size</a:t>
            </a:r>
          </a:p>
          <a:p>
            <a:pPr lvl="1"/>
            <a:r>
              <a:rPr lang="en-US" dirty="0" smtClean="0"/>
              <a:t>Objects</a:t>
            </a:r>
          </a:p>
          <a:p>
            <a:pPr lvl="1"/>
            <a:r>
              <a:rPr lang="en-US" dirty="0" smtClean="0"/>
              <a:t>Alignment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42F5F-DA33-4275-9239-5D60D31CB088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48400"/>
            <a:ext cx="4572000" cy="457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990600"/>
          </a:xfrm>
        </p:spPr>
        <p:txBody>
          <a:bodyPr>
            <a:normAutofit/>
          </a:bodyPr>
          <a:lstStyle/>
          <a:p>
            <a:r>
              <a:rPr b="1" dirty="0" smtClean="0"/>
              <a:t>ASPECTS OF PROXIMITY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1600200"/>
            <a:ext cx="3048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4648200"/>
            <a:ext cx="3048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/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00600" y="4648200"/>
            <a:ext cx="3048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/>
              <a:t>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00600" y="1600200"/>
            <a:ext cx="3048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/>
              <a:t>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5800" y="1334630"/>
            <a:ext cx="3733800" cy="193899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Plumbing Emergency</a:t>
            </a:r>
          </a:p>
          <a:p>
            <a:endParaRPr lang="en-US" sz="2800" dirty="0">
              <a:solidFill>
                <a:schemeClr val="accent1">
                  <a:lumMod val="40000"/>
                  <a:lumOff val="60000"/>
                </a:schemeClr>
              </a:solidFill>
              <a:latin typeface="+mj-lt"/>
            </a:endParaRP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(210) 971-1352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 James Madison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 fast response time</a:t>
            </a:r>
            <a:endParaRPr lang="en-US" sz="2000" dirty="0">
              <a:solidFill>
                <a:schemeClr val="accent1">
                  <a:lumMod val="40000"/>
                  <a:lumOff val="60000"/>
                </a:schemeClr>
              </a:solidFill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5800" y="4233208"/>
            <a:ext cx="3886200" cy="1877437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James Madison</a:t>
            </a:r>
          </a:p>
          <a:p>
            <a:endParaRPr lang="en-US" sz="2800" dirty="0">
              <a:solidFill>
                <a:schemeClr val="accent1">
                  <a:lumMod val="40000"/>
                  <a:lumOff val="60000"/>
                </a:schemeClr>
              </a:solidFill>
              <a:latin typeface="+mj-lt"/>
            </a:endParaRPr>
          </a:p>
          <a:p>
            <a:pPr lvl="2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Fast response time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Plumbing Emergencies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(210) 971-1352</a:t>
            </a:r>
            <a:endParaRPr lang="en-US" sz="20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05400" y="1326573"/>
            <a:ext cx="3733800" cy="193899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(210) 971-1352</a:t>
            </a:r>
          </a:p>
          <a:p>
            <a:endParaRPr lang="en-US" sz="2800" dirty="0">
              <a:solidFill>
                <a:schemeClr val="accent1">
                  <a:lumMod val="40000"/>
                  <a:lumOff val="60000"/>
                </a:schemeClr>
              </a:solidFill>
              <a:latin typeface="+mj-lt"/>
            </a:endParaRPr>
          </a:p>
          <a:p>
            <a:pPr lvl="2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 Plumbing Emergency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 James Madison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Fast response time</a:t>
            </a:r>
            <a:endParaRPr lang="en-US" sz="2000" dirty="0">
              <a:solidFill>
                <a:schemeClr val="accent1">
                  <a:lumMod val="40000"/>
                  <a:lumOff val="60000"/>
                </a:schemeClr>
              </a:solidFill>
              <a:latin typeface="+mj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105400" y="4191000"/>
            <a:ext cx="3733800" cy="206210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Plumbing Emergency</a:t>
            </a:r>
          </a:p>
          <a:p>
            <a:r>
              <a:rPr lang="en-US" sz="2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(210) 917-1352</a:t>
            </a:r>
          </a:p>
          <a:p>
            <a:endParaRPr lang="en-US" sz="2800" dirty="0">
              <a:solidFill>
                <a:schemeClr val="accent1">
                  <a:lumMod val="40000"/>
                  <a:lumOff val="60000"/>
                </a:schemeClr>
              </a:solidFill>
              <a:latin typeface="+mj-lt"/>
            </a:endParaRP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James Madison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 fast response time</a:t>
            </a:r>
            <a:endParaRPr lang="en-US" sz="2000" dirty="0">
              <a:solidFill>
                <a:schemeClr val="accent1">
                  <a:lumMod val="40000"/>
                  <a:lumOff val="60000"/>
                </a:schemeClr>
              </a:solidFill>
              <a:latin typeface="+mj-lt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42F5F-DA33-4275-9239-5D60D31CB088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48400"/>
            <a:ext cx="4572000" cy="457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REVIEW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67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four design principles</a:t>
            </a:r>
          </a:p>
          <a:p>
            <a:pPr lvl="1"/>
            <a:r>
              <a:rPr lang="en-US" b="1" dirty="0" smtClean="0"/>
              <a:t>Contrast</a:t>
            </a:r>
            <a:r>
              <a:rPr lang="en-US" dirty="0" smtClean="0"/>
              <a:t>—</a:t>
            </a:r>
            <a:r>
              <a:rPr lang="en-US" spc="100" dirty="0" smtClean="0"/>
              <a:t>emphasizes the differences between objects that are dissimilar </a:t>
            </a:r>
          </a:p>
          <a:p>
            <a:pPr lvl="1"/>
            <a:endParaRPr lang="en-US" dirty="0" smtClean="0"/>
          </a:p>
          <a:p>
            <a:pPr lvl="1"/>
            <a:r>
              <a:rPr lang="en-US" b="1" dirty="0" smtClean="0"/>
              <a:t>Repetition</a:t>
            </a:r>
            <a:r>
              <a:rPr lang="en-US" dirty="0"/>
              <a:t>—</a:t>
            </a:r>
            <a:r>
              <a:rPr lang="en-US" spc="100" dirty="0" smtClean="0"/>
              <a:t>purposely duplicates elements </a:t>
            </a:r>
          </a:p>
          <a:p>
            <a:pPr lvl="1"/>
            <a:endParaRPr lang="en-US" dirty="0" smtClean="0"/>
          </a:p>
          <a:p>
            <a:pPr lvl="1"/>
            <a:r>
              <a:rPr lang="en-US" b="1" dirty="0" smtClean="0"/>
              <a:t>Alignment</a:t>
            </a:r>
            <a:r>
              <a:rPr lang="en-US" dirty="0" smtClean="0"/>
              <a:t>—</a:t>
            </a:r>
            <a:r>
              <a:rPr lang="en-US" spc="100" dirty="0" smtClean="0"/>
              <a:t>determines the optimal placement of objects </a:t>
            </a:r>
          </a:p>
          <a:p>
            <a:pPr lvl="1"/>
            <a:endParaRPr lang="en-US" dirty="0" smtClean="0"/>
          </a:p>
          <a:p>
            <a:pPr lvl="1"/>
            <a:r>
              <a:rPr lang="en-US" b="1" dirty="0" smtClean="0"/>
              <a:t>Proximity</a:t>
            </a:r>
            <a:r>
              <a:rPr lang="en-US" dirty="0" smtClean="0"/>
              <a:t>—</a:t>
            </a:r>
            <a:r>
              <a:rPr lang="en-US" spc="100" dirty="0" smtClean="0"/>
              <a:t>places related items together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42F5F-DA33-4275-9239-5D60D31CB088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48400"/>
            <a:ext cx="4572000" cy="457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smtClean="0"/>
              <a:t>ACTIVITY #1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Using the Internet – navigate to various websites that demonstrate use of the four design principles.</a:t>
            </a:r>
          </a:p>
          <a:p>
            <a:endParaRPr lang="en-US" dirty="0" smtClean="0"/>
          </a:p>
          <a:p>
            <a:r>
              <a:rPr lang="en-US" dirty="0" smtClean="0"/>
              <a:t>Place a copy of the screen snapshot into a word processing document.</a:t>
            </a:r>
          </a:p>
          <a:p>
            <a:endParaRPr lang="en-US" dirty="0" smtClean="0"/>
          </a:p>
          <a:p>
            <a:r>
              <a:rPr lang="en-US" dirty="0" smtClean="0"/>
              <a:t>Resize the snapshot if needed.</a:t>
            </a:r>
          </a:p>
          <a:p>
            <a:pPr lvl="1"/>
            <a:r>
              <a:rPr lang="en-US" dirty="0" smtClean="0"/>
              <a:t>Above the snapshot, place a label to identify the design principle represented.</a:t>
            </a:r>
          </a:p>
          <a:p>
            <a:pPr lvl="1"/>
            <a:r>
              <a:rPr lang="en-US" dirty="0" smtClean="0"/>
              <a:t>Beneath the snapshot, create a textbox.</a:t>
            </a:r>
          </a:p>
          <a:p>
            <a:pPr lvl="1"/>
            <a:r>
              <a:rPr lang="en-US" dirty="0" smtClean="0"/>
              <a:t>The textbox should contain text that displays </a:t>
            </a:r>
          </a:p>
          <a:p>
            <a:pPr lvl="2"/>
            <a:r>
              <a:rPr lang="en-US" dirty="0" smtClean="0"/>
              <a:t>the definition of the design principle listed AND</a:t>
            </a:r>
          </a:p>
          <a:p>
            <a:pPr lvl="2"/>
            <a:r>
              <a:rPr lang="en-US" dirty="0" smtClean="0"/>
              <a:t>A justification or reasons why the snapshot represents that principle.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42F5F-DA33-4275-9239-5D60D31CB088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48400"/>
            <a:ext cx="4572000" cy="457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22238"/>
            <a:ext cx="6248400" cy="1020762"/>
          </a:xfrm>
        </p:spPr>
        <p:txBody>
          <a:bodyPr/>
          <a:lstStyle/>
          <a:p>
            <a:r>
              <a:rPr dirty="0" smtClean="0"/>
              <a:t>OBJECTIVES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List the four design principles</a:t>
            </a:r>
          </a:p>
          <a:p>
            <a:endParaRPr lang="en-US" dirty="0" smtClean="0"/>
          </a:p>
          <a:p>
            <a:r>
              <a:rPr lang="en-US" dirty="0" smtClean="0"/>
              <a:t>Define the four design principles</a:t>
            </a:r>
          </a:p>
          <a:p>
            <a:pPr>
              <a:buNone/>
            </a:pPr>
            <a:endParaRPr lang="en-US" sz="2600" dirty="0" smtClean="0"/>
          </a:p>
          <a:p>
            <a:r>
              <a:rPr lang="en-US" dirty="0" smtClean="0"/>
              <a:t>Identify characteristics of the four design principles</a:t>
            </a:r>
          </a:p>
          <a:p>
            <a:endParaRPr lang="en-US" sz="1900" dirty="0" smtClean="0"/>
          </a:p>
          <a:p>
            <a:r>
              <a:rPr lang="en-US" dirty="0" smtClean="0"/>
              <a:t>Identify publishing techniques that demonstrate the four design principles</a:t>
            </a:r>
          </a:p>
          <a:p>
            <a:pPr>
              <a:buNone/>
            </a:pPr>
            <a:endParaRPr lang="en-US" sz="1900" dirty="0" smtClean="0"/>
          </a:p>
          <a:p>
            <a:r>
              <a:rPr lang="en-US" dirty="0" smtClean="0"/>
              <a:t>Classify webpage designs according to the use of the four design principles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42F5F-DA33-4275-9239-5D60D31CB08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48400"/>
            <a:ext cx="4572000" cy="457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6934200" cy="1295400"/>
          </a:xfrm>
        </p:spPr>
        <p:txBody>
          <a:bodyPr/>
          <a:lstStyle/>
          <a:p>
            <a:r>
              <a:rPr sz="3600" dirty="0" smtClean="0"/>
              <a:t>BASIC DESIGN PRINCIPLES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19200" y="1905000"/>
            <a:ext cx="7467600" cy="4572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Contrast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Repetition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Alignment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Proximity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42F5F-DA33-4275-9239-5D60D31CB08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48400"/>
            <a:ext cx="4572000" cy="457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371600"/>
            <a:ext cx="7924800" cy="1371600"/>
          </a:xfrm>
        </p:spPr>
        <p:txBody>
          <a:bodyPr/>
          <a:lstStyle/>
          <a:p>
            <a:pPr algn="r"/>
            <a:r>
              <a:rPr sz="7200" b="1" smtClean="0"/>
              <a:t>CONTRAST</a:t>
            </a:r>
            <a:endParaRPr lang="en-US" sz="72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06264"/>
            <a:ext cx="7924800" cy="1441936"/>
          </a:xfrm>
        </p:spPr>
        <p:txBody>
          <a:bodyPr>
            <a:normAutofit/>
          </a:bodyPr>
          <a:lstStyle/>
          <a:p>
            <a:r>
              <a:rPr lang="en-US" dirty="0" smtClean="0"/>
              <a:t>Definition: </a:t>
            </a:r>
          </a:p>
          <a:p>
            <a:pPr marL="639763" lvl="1" indent="-11113"/>
            <a:r>
              <a:rPr lang="en-US" sz="2000" spc="100" dirty="0" smtClean="0">
                <a:solidFill>
                  <a:schemeClr val="tx2"/>
                </a:solidFill>
              </a:rPr>
              <a:t>A method of design that emphasizes the differences between objects that are dissimilar; it purposely brings out their differences to set things in opposition.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42F5F-DA33-4275-9239-5D60D31CB08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48400"/>
            <a:ext cx="4572000" cy="457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371600"/>
            <a:ext cx="7924800" cy="1371600"/>
          </a:xfrm>
        </p:spPr>
        <p:txBody>
          <a:bodyPr/>
          <a:lstStyle/>
          <a:p>
            <a:pPr algn="r"/>
            <a:r>
              <a:rPr sz="7200" b="1" smtClean="0"/>
              <a:t>REPETITION</a:t>
            </a:r>
            <a:endParaRPr lang="en-US" sz="72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06264"/>
            <a:ext cx="7924800" cy="1441936"/>
          </a:xfrm>
        </p:spPr>
        <p:txBody>
          <a:bodyPr>
            <a:normAutofit/>
          </a:bodyPr>
          <a:lstStyle/>
          <a:p>
            <a:r>
              <a:rPr lang="en-US" dirty="0" smtClean="0"/>
              <a:t>Definition: </a:t>
            </a:r>
          </a:p>
          <a:p>
            <a:pPr marL="639763" lvl="1" indent="-11113"/>
            <a:r>
              <a:rPr lang="en-US" sz="2000" spc="100" dirty="0" smtClean="0">
                <a:solidFill>
                  <a:schemeClr val="tx2"/>
                </a:solidFill>
              </a:rPr>
              <a:t>A method of design that purposely duplicates elements or aspects of elements within the same document.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42F5F-DA33-4275-9239-5D60D31CB08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48400"/>
            <a:ext cx="4572000" cy="457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371600"/>
            <a:ext cx="7924800" cy="1371600"/>
          </a:xfrm>
        </p:spPr>
        <p:txBody>
          <a:bodyPr/>
          <a:lstStyle/>
          <a:p>
            <a:pPr algn="r"/>
            <a:r>
              <a:rPr sz="7200" b="1" smtClean="0"/>
              <a:t>ALIGNMENT</a:t>
            </a:r>
            <a:endParaRPr lang="en-US" sz="72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06264"/>
            <a:ext cx="7924800" cy="1441936"/>
          </a:xfrm>
        </p:spPr>
        <p:txBody>
          <a:bodyPr>
            <a:normAutofit/>
          </a:bodyPr>
          <a:lstStyle/>
          <a:p>
            <a:r>
              <a:rPr lang="en-US" dirty="0" smtClean="0"/>
              <a:t>Definition: </a:t>
            </a:r>
          </a:p>
          <a:p>
            <a:pPr marL="639763" lvl="1" indent="-11113"/>
            <a:r>
              <a:rPr lang="en-US" sz="2000" spc="100" dirty="0" smtClean="0">
                <a:solidFill>
                  <a:schemeClr val="tx2"/>
                </a:solidFill>
              </a:rPr>
              <a:t>A method of design that uses spatial properties to determine the optimal placement of objects or groups of objects.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42F5F-DA33-4275-9239-5D60D31CB08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48400"/>
            <a:ext cx="4572000" cy="457200"/>
          </a:xfrm>
        </p:spPr>
        <p:txBody>
          <a:bodyPr/>
          <a:lstStyle/>
          <a:p>
            <a:r>
              <a:rPr lang="en-US" dirty="0" smtClean="0"/>
              <a:t>Copyright </a:t>
            </a:r>
            <a:r>
              <a:rPr lang="en-US" dirty="0"/>
              <a:t>© Texas Education Agency, </a:t>
            </a:r>
            <a:r>
              <a:rPr lang="en-US" dirty="0" smtClean="0"/>
              <a:t>2013. </a:t>
            </a:r>
            <a:r>
              <a:rPr lang="en-US" dirty="0"/>
              <a:t>All rights reserved.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371600"/>
            <a:ext cx="7924800" cy="1371600"/>
          </a:xfrm>
        </p:spPr>
        <p:txBody>
          <a:bodyPr/>
          <a:lstStyle/>
          <a:p>
            <a:pPr algn="r"/>
            <a:r>
              <a:rPr sz="7200" b="1" smtClean="0"/>
              <a:t>PROXIMITY</a:t>
            </a:r>
            <a:endParaRPr lang="en-US" sz="72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06264"/>
            <a:ext cx="7924800" cy="1441936"/>
          </a:xfrm>
        </p:spPr>
        <p:txBody>
          <a:bodyPr>
            <a:normAutofit/>
          </a:bodyPr>
          <a:lstStyle/>
          <a:p>
            <a:r>
              <a:rPr lang="en-US" dirty="0" smtClean="0"/>
              <a:t>Definition: </a:t>
            </a:r>
          </a:p>
          <a:p>
            <a:pPr marL="639763" lvl="1" indent="-11113"/>
            <a:r>
              <a:rPr lang="en-US" sz="2000" spc="100" dirty="0" smtClean="0">
                <a:solidFill>
                  <a:schemeClr val="tx2"/>
                </a:solidFill>
              </a:rPr>
              <a:t>A method of design that uses spatial properties to purposely place related items together.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42F5F-DA33-4275-9239-5D60D31CB08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48400"/>
            <a:ext cx="4572000" cy="457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391400" cy="838200"/>
          </a:xfrm>
        </p:spPr>
        <p:txBody>
          <a:bodyPr>
            <a:normAutofit/>
          </a:bodyPr>
          <a:lstStyle/>
          <a:p>
            <a:r>
              <a:rPr b="1" dirty="0" smtClean="0"/>
              <a:t>ASPECTS OF CONTRAST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19600"/>
          </a:xfrm>
        </p:spPr>
        <p:txBody>
          <a:bodyPr>
            <a:normAutofit/>
          </a:bodyPr>
          <a:lstStyle/>
          <a:p>
            <a:r>
              <a:rPr lang="en-US" dirty="0" smtClean="0"/>
              <a:t>Items must have opposing elements</a:t>
            </a:r>
          </a:p>
          <a:p>
            <a:r>
              <a:rPr lang="en-US" dirty="0" smtClean="0"/>
              <a:t>Needs to be strong to be effective</a:t>
            </a:r>
          </a:p>
          <a:p>
            <a:r>
              <a:rPr lang="en-US" dirty="0" smtClean="0"/>
              <a:t>Can be demonstrated using</a:t>
            </a:r>
          </a:p>
          <a:p>
            <a:pPr lvl="1"/>
            <a:r>
              <a:rPr lang="en-US" dirty="0" smtClean="0"/>
              <a:t>Color</a:t>
            </a:r>
          </a:p>
          <a:p>
            <a:pPr lvl="1"/>
            <a:r>
              <a:rPr lang="en-US" dirty="0" smtClean="0"/>
              <a:t>Size</a:t>
            </a:r>
          </a:p>
          <a:p>
            <a:pPr lvl="1"/>
            <a:r>
              <a:rPr lang="en-US" dirty="0" smtClean="0"/>
              <a:t>Objects</a:t>
            </a:r>
          </a:p>
          <a:p>
            <a:pPr lvl="1"/>
            <a:r>
              <a:rPr lang="en-US" dirty="0" smtClean="0"/>
              <a:t>Alignment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42F5F-DA33-4275-9239-5D60D31CB088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48400"/>
            <a:ext cx="4572000" cy="457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>
            <a:normAutofit/>
          </a:bodyPr>
          <a:lstStyle/>
          <a:p>
            <a:r>
              <a:rPr b="1" dirty="0" smtClean="0"/>
              <a:t>ASPECTS OF CONTRAST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1905000"/>
            <a:ext cx="2895600" cy="13849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Setting font color in opposition to background color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2286000"/>
            <a:ext cx="3048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066800" y="4191000"/>
            <a:ext cx="2895600" cy="1384995"/>
          </a:xfrm>
          <a:prstGeom prst="rect">
            <a:avLst/>
          </a:prstGeom>
          <a:solidFill>
            <a:schemeClr val="tx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85000"/>
                  </a:schemeClr>
                </a:solidFill>
              </a:rPr>
              <a:t>Setting font color in opposition to background color</a:t>
            </a:r>
            <a:endParaRPr lang="en-US" sz="2800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" y="4572000"/>
            <a:ext cx="3048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/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57800" y="1905000"/>
            <a:ext cx="2895600" cy="138499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Setting font color in opposition to background color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4953000" y="2286000"/>
            <a:ext cx="3048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/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57800" y="4191000"/>
            <a:ext cx="2895600" cy="1384995"/>
          </a:xfrm>
          <a:prstGeom prst="rect">
            <a:avLst/>
          </a:prstGeom>
          <a:solidFill>
            <a:srgbClr val="BBC7AD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Setting font color in opposition to background color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53000" y="4572000"/>
            <a:ext cx="3048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/>
              <a:t>4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42F5F-DA33-4275-9239-5D60D31CB088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48400"/>
            <a:ext cx="4572000" cy="457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T theme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IT theme</Template>
  <TotalTime>644</TotalTime>
  <Words>1463</Words>
  <Application>Microsoft Office PowerPoint</Application>
  <PresentationFormat>On-screen Show (4:3)</PresentationFormat>
  <Paragraphs>297</Paragraphs>
  <Slides>19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Arial Rounded MT Bold</vt:lpstr>
      <vt:lpstr>Boopee</vt:lpstr>
      <vt:lpstr>Britannic Bold</vt:lpstr>
      <vt:lpstr>Calibri</vt:lpstr>
      <vt:lpstr>Century Gothic</vt:lpstr>
      <vt:lpstr>Goudy Stout</vt:lpstr>
      <vt:lpstr>Wingdings</vt:lpstr>
      <vt:lpstr>IT theme</vt:lpstr>
      <vt:lpstr>Design Principles</vt:lpstr>
      <vt:lpstr>OBJECTIVES</vt:lpstr>
      <vt:lpstr>BASIC DESIGN PRINCIPLES</vt:lpstr>
      <vt:lpstr>CONTRAST</vt:lpstr>
      <vt:lpstr>REPETITION</vt:lpstr>
      <vt:lpstr>ALIGNMENT</vt:lpstr>
      <vt:lpstr>PROXIMITY</vt:lpstr>
      <vt:lpstr>ASPECTS OF CONTRAST</vt:lpstr>
      <vt:lpstr>ASPECTS OF CONTRAST</vt:lpstr>
      <vt:lpstr>ASPECTS OF CONTRAST</vt:lpstr>
      <vt:lpstr>ASPECTS OF REPETITION</vt:lpstr>
      <vt:lpstr>ASPECTS OF REPETITION</vt:lpstr>
      <vt:lpstr>ASPECTS OF REPETITION</vt:lpstr>
      <vt:lpstr>ASPECTS OF ALIGNMENT</vt:lpstr>
      <vt:lpstr>ASPECTS OF ALIGNMENT</vt:lpstr>
      <vt:lpstr>ASPECTS OF PROXIMITY</vt:lpstr>
      <vt:lpstr>ASPECTS OF PROXIMITY</vt:lpstr>
      <vt:lpstr>REVIEW</vt:lpstr>
      <vt:lpstr>ACTIVITY #1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Paula</dc:creator>
  <cp:lastModifiedBy>Lenovo User</cp:lastModifiedBy>
  <cp:revision>75</cp:revision>
  <dcterms:created xsi:type="dcterms:W3CDTF">2010-03-15T19:43:13Z</dcterms:created>
  <dcterms:modified xsi:type="dcterms:W3CDTF">2014-01-08T21:00:02Z</dcterms:modified>
</cp:coreProperties>
</file>